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10"/>
  </p:notesMasterIdLst>
  <p:handoutMasterIdLst>
    <p:handoutMasterId r:id="rId11"/>
  </p:handoutMasterIdLst>
  <p:sldIdLst>
    <p:sldId id="319" r:id="rId2"/>
    <p:sldId id="361" r:id="rId3"/>
    <p:sldId id="359" r:id="rId4"/>
    <p:sldId id="365" r:id="rId5"/>
    <p:sldId id="362" r:id="rId6"/>
    <p:sldId id="363" r:id="rId7"/>
    <p:sldId id="364" r:id="rId8"/>
    <p:sldId id="3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FF39"/>
    <a:srgbClr val="FF990A"/>
    <a:srgbClr val="00FF00"/>
    <a:srgbClr val="444444"/>
    <a:srgbClr val="9AD1FF"/>
    <a:srgbClr val="1C7ABE"/>
    <a:srgbClr val="1D74B4"/>
    <a:srgbClr val="7297B6"/>
    <a:srgbClr val="799EBD"/>
    <a:srgbClr val="3A9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64" autoAdjust="0"/>
    <p:restoredTop sz="94643" autoAdjust="0"/>
  </p:normalViewPr>
  <p:slideViewPr>
    <p:cSldViewPr snapToGrid="0" snapToObjects="1">
      <p:cViewPr varScale="1">
        <p:scale>
          <a:sx n="89" d="100"/>
          <a:sy n="89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454FA-324D-6B4C-AD4A-27C7BF782991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BF11084D-DE0B-E144-B5B5-1D7F5EEC8A30}">
      <dgm:prSet phldrT="[Texte]"/>
      <dgm:spPr>
        <a:solidFill>
          <a:srgbClr val="FF990A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tx1">
                  <a:lumMod val="50000"/>
                </a:schemeClr>
              </a:solidFill>
            </a:rPr>
            <a:t>P1</a:t>
          </a:r>
        </a:p>
        <a:p>
          <a:r>
            <a:rPr lang="fr-FR" dirty="0" smtClean="0">
              <a:solidFill>
                <a:schemeClr val="tx1">
                  <a:lumMod val="50000"/>
                </a:schemeClr>
              </a:solidFill>
            </a:rPr>
            <a:t> Interfaces physique-biologie</a:t>
          </a:r>
          <a:endParaRPr lang="fr-FR" dirty="0">
            <a:solidFill>
              <a:schemeClr val="tx1">
                <a:lumMod val="50000"/>
              </a:schemeClr>
            </a:solidFill>
          </a:endParaRPr>
        </a:p>
      </dgm:t>
    </dgm:pt>
    <dgm:pt modelId="{3FDB7847-7E9D-EF4E-A481-4C147ABEDCB6}" type="parTrans" cxnId="{A8341981-EDFF-614C-8629-01B2D86DC634}">
      <dgm:prSet/>
      <dgm:spPr/>
      <dgm:t>
        <a:bodyPr/>
        <a:lstStyle/>
        <a:p>
          <a:endParaRPr lang="fr-FR"/>
        </a:p>
      </dgm:t>
    </dgm:pt>
    <dgm:pt modelId="{4A4D07C0-9BC3-DA49-AFC9-4D792C2E2F75}" type="sibTrans" cxnId="{A8341981-EDFF-614C-8629-01B2D86DC634}">
      <dgm:prSet/>
      <dgm:spPr/>
      <dgm:t>
        <a:bodyPr/>
        <a:lstStyle/>
        <a:p>
          <a:endParaRPr lang="fr-FR"/>
        </a:p>
      </dgm:t>
    </dgm:pt>
    <dgm:pt modelId="{CFCF38BE-C84C-8D48-922C-63286713985F}">
      <dgm:prSet phldrT="[Texte]"/>
      <dgm:spPr>
        <a:solidFill>
          <a:srgbClr val="13FF39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b="1" dirty="0" smtClean="0">
              <a:solidFill>
                <a:schemeClr val="tx1">
                  <a:lumMod val="50000"/>
                </a:schemeClr>
              </a:solidFill>
            </a:rPr>
            <a:t>P3</a:t>
          </a:r>
        </a:p>
        <a:p>
          <a:r>
            <a:rPr lang="fr-FR" b="1" dirty="0" smtClean="0">
              <a:solidFill>
                <a:schemeClr val="tx1">
                  <a:lumMod val="50000"/>
                </a:schemeClr>
              </a:solidFill>
            </a:rPr>
            <a:t> Systèmes d’assistance pour la santé et le bien-être</a:t>
          </a:r>
          <a:endParaRPr lang="fr-FR" b="1" dirty="0">
            <a:solidFill>
              <a:schemeClr val="tx1">
                <a:lumMod val="50000"/>
              </a:schemeClr>
            </a:solidFill>
          </a:endParaRPr>
        </a:p>
      </dgm:t>
    </dgm:pt>
    <dgm:pt modelId="{87E4DD8E-5664-FC4E-8D8D-03E13BB5E275}" type="parTrans" cxnId="{6AFE1C0E-BAE5-9744-9F36-884431FAAFC7}">
      <dgm:prSet/>
      <dgm:spPr/>
      <dgm:t>
        <a:bodyPr/>
        <a:lstStyle/>
        <a:p>
          <a:endParaRPr lang="fr-FR"/>
        </a:p>
      </dgm:t>
    </dgm:pt>
    <dgm:pt modelId="{051E24BC-12D5-D84E-8FAD-1039DEF640ED}" type="sibTrans" cxnId="{6AFE1C0E-BAE5-9744-9F36-884431FAAFC7}">
      <dgm:prSet/>
      <dgm:spPr/>
      <dgm:t>
        <a:bodyPr/>
        <a:lstStyle/>
        <a:p>
          <a:endParaRPr lang="fr-FR"/>
        </a:p>
      </dgm:t>
    </dgm:pt>
    <dgm:pt modelId="{442EC07F-F2CE-3749-9B7D-76A7AD0A6661}">
      <dgm:prSet phldrT="[Texte]"/>
      <dgm:spPr>
        <a:solidFill>
          <a:schemeClr val="accent3"/>
        </a:solidFill>
        <a:ln>
          <a:solidFill>
            <a:srgbClr val="000090"/>
          </a:solidFill>
        </a:ln>
      </dgm:spPr>
      <dgm:t>
        <a:bodyPr/>
        <a:lstStyle/>
        <a:p>
          <a:pPr algn="ctr"/>
          <a:r>
            <a:rPr lang="fr-FR" b="1" dirty="0" smtClean="0">
              <a:solidFill>
                <a:schemeClr val="tx1">
                  <a:lumMod val="50000"/>
                </a:schemeClr>
              </a:solidFill>
            </a:rPr>
            <a:t>P2</a:t>
          </a:r>
        </a:p>
        <a:p>
          <a:pPr algn="ctr"/>
          <a:r>
            <a:rPr lang="fr-FR" b="1" dirty="0" smtClean="0">
              <a:solidFill>
                <a:schemeClr val="tx1">
                  <a:lumMod val="50000"/>
                </a:schemeClr>
              </a:solidFill>
            </a:rPr>
            <a:t>Aide au diagnostic et à la décision</a:t>
          </a:r>
          <a:endParaRPr lang="fr-FR" b="1" dirty="0">
            <a:solidFill>
              <a:schemeClr val="tx1">
                <a:lumMod val="50000"/>
              </a:schemeClr>
            </a:solidFill>
          </a:endParaRPr>
        </a:p>
      </dgm:t>
    </dgm:pt>
    <dgm:pt modelId="{EC1BADED-342C-EF48-83CA-E2D924A5D14F}" type="parTrans" cxnId="{71CD3890-ED11-034F-9A35-E115DC0A0156}">
      <dgm:prSet/>
      <dgm:spPr/>
      <dgm:t>
        <a:bodyPr/>
        <a:lstStyle/>
        <a:p>
          <a:endParaRPr lang="fr-FR"/>
        </a:p>
      </dgm:t>
    </dgm:pt>
    <dgm:pt modelId="{F561A8A1-A129-1440-91EA-7270431E0F30}" type="sibTrans" cxnId="{71CD3890-ED11-034F-9A35-E115DC0A0156}">
      <dgm:prSet/>
      <dgm:spPr/>
      <dgm:t>
        <a:bodyPr/>
        <a:lstStyle/>
        <a:p>
          <a:endParaRPr lang="fr-FR"/>
        </a:p>
      </dgm:t>
    </dgm:pt>
    <dgm:pt modelId="{51C31652-FF68-384A-BE23-50F6C7CBCA5A}" type="pres">
      <dgm:prSet presAssocID="{8E6454FA-324D-6B4C-AD4A-27C7BF782991}" presName="compositeShape" presStyleCnt="0">
        <dgm:presLayoutVars>
          <dgm:chMax val="7"/>
          <dgm:dir/>
          <dgm:resizeHandles val="exact"/>
        </dgm:presLayoutVars>
      </dgm:prSet>
      <dgm:spPr/>
    </dgm:pt>
    <dgm:pt modelId="{0CCDCC4B-98FE-7E41-A304-F16826E68599}" type="pres">
      <dgm:prSet presAssocID="{BF11084D-DE0B-E144-B5B5-1D7F5EEC8A30}" presName="circ1" presStyleLbl="vennNode1" presStyleIdx="0" presStyleCnt="3"/>
      <dgm:spPr/>
      <dgm:t>
        <a:bodyPr/>
        <a:lstStyle/>
        <a:p>
          <a:endParaRPr lang="fr-FR"/>
        </a:p>
      </dgm:t>
    </dgm:pt>
    <dgm:pt modelId="{1EC4666F-BBEF-1046-98AF-353CE0932273}" type="pres">
      <dgm:prSet presAssocID="{BF11084D-DE0B-E144-B5B5-1D7F5EEC8A3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E9FAE1-3BC2-BC44-A0C8-D4B6C3B668D7}" type="pres">
      <dgm:prSet presAssocID="{CFCF38BE-C84C-8D48-922C-63286713985F}" presName="circ2" presStyleLbl="vennNode1" presStyleIdx="1" presStyleCnt="3"/>
      <dgm:spPr/>
      <dgm:t>
        <a:bodyPr/>
        <a:lstStyle/>
        <a:p>
          <a:endParaRPr lang="fr-FR"/>
        </a:p>
      </dgm:t>
    </dgm:pt>
    <dgm:pt modelId="{1C994DCE-DC4C-554A-AD8E-0BCC27165956}" type="pres">
      <dgm:prSet presAssocID="{CFCF38BE-C84C-8D48-922C-63286713985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3039DE-4593-B044-A133-4C668438292A}" type="pres">
      <dgm:prSet presAssocID="{442EC07F-F2CE-3749-9B7D-76A7AD0A6661}" presName="circ3" presStyleLbl="vennNode1" presStyleIdx="2" presStyleCnt="3"/>
      <dgm:spPr/>
      <dgm:t>
        <a:bodyPr/>
        <a:lstStyle/>
        <a:p>
          <a:endParaRPr lang="fr-FR"/>
        </a:p>
      </dgm:t>
    </dgm:pt>
    <dgm:pt modelId="{03B744BB-25EE-9647-899B-5D87E64ABD8A}" type="pres">
      <dgm:prSet presAssocID="{442EC07F-F2CE-3749-9B7D-76A7AD0A666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05AC14-EDA9-CA4B-A60D-FA5B22691A82}" type="presOf" srcId="{CFCF38BE-C84C-8D48-922C-63286713985F}" destId="{33E9FAE1-3BC2-BC44-A0C8-D4B6C3B668D7}" srcOrd="0" destOrd="0" presId="urn:microsoft.com/office/officeart/2005/8/layout/venn1"/>
    <dgm:cxn modelId="{160CDF70-1D25-7B46-B77E-9B319C4DAC0A}" type="presOf" srcId="{8E6454FA-324D-6B4C-AD4A-27C7BF782991}" destId="{51C31652-FF68-384A-BE23-50F6C7CBCA5A}" srcOrd="0" destOrd="0" presId="urn:microsoft.com/office/officeart/2005/8/layout/venn1"/>
    <dgm:cxn modelId="{A8341981-EDFF-614C-8629-01B2D86DC634}" srcId="{8E6454FA-324D-6B4C-AD4A-27C7BF782991}" destId="{BF11084D-DE0B-E144-B5B5-1D7F5EEC8A30}" srcOrd="0" destOrd="0" parTransId="{3FDB7847-7E9D-EF4E-A481-4C147ABEDCB6}" sibTransId="{4A4D07C0-9BC3-DA49-AFC9-4D792C2E2F75}"/>
    <dgm:cxn modelId="{8D297A42-E27B-7B4F-8DAA-7D4F0ADC14A0}" type="presOf" srcId="{442EC07F-F2CE-3749-9B7D-76A7AD0A6661}" destId="{023039DE-4593-B044-A133-4C668438292A}" srcOrd="0" destOrd="0" presId="urn:microsoft.com/office/officeart/2005/8/layout/venn1"/>
    <dgm:cxn modelId="{63F29670-ED80-1D4F-AF2D-2E2FE45DDD47}" type="presOf" srcId="{CFCF38BE-C84C-8D48-922C-63286713985F}" destId="{1C994DCE-DC4C-554A-AD8E-0BCC27165956}" srcOrd="1" destOrd="0" presId="urn:microsoft.com/office/officeart/2005/8/layout/venn1"/>
    <dgm:cxn modelId="{71CD3890-ED11-034F-9A35-E115DC0A0156}" srcId="{8E6454FA-324D-6B4C-AD4A-27C7BF782991}" destId="{442EC07F-F2CE-3749-9B7D-76A7AD0A6661}" srcOrd="2" destOrd="0" parTransId="{EC1BADED-342C-EF48-83CA-E2D924A5D14F}" sibTransId="{F561A8A1-A129-1440-91EA-7270431E0F30}"/>
    <dgm:cxn modelId="{2FBDFCF5-2E70-664B-8EF1-598A5CBA56F0}" type="presOf" srcId="{BF11084D-DE0B-E144-B5B5-1D7F5EEC8A30}" destId="{0CCDCC4B-98FE-7E41-A304-F16826E68599}" srcOrd="0" destOrd="0" presId="urn:microsoft.com/office/officeart/2005/8/layout/venn1"/>
    <dgm:cxn modelId="{8BEFE0A7-0E01-8B40-8064-431EF15FEB6E}" type="presOf" srcId="{442EC07F-F2CE-3749-9B7D-76A7AD0A6661}" destId="{03B744BB-25EE-9647-899B-5D87E64ABD8A}" srcOrd="1" destOrd="0" presId="urn:microsoft.com/office/officeart/2005/8/layout/venn1"/>
    <dgm:cxn modelId="{6AFE1C0E-BAE5-9744-9F36-884431FAAFC7}" srcId="{8E6454FA-324D-6B4C-AD4A-27C7BF782991}" destId="{CFCF38BE-C84C-8D48-922C-63286713985F}" srcOrd="1" destOrd="0" parTransId="{87E4DD8E-5664-FC4E-8D8D-03E13BB5E275}" sibTransId="{051E24BC-12D5-D84E-8FAD-1039DEF640ED}"/>
    <dgm:cxn modelId="{1EA5F6F1-8473-7740-8731-FD9EFC4F6DB1}" type="presOf" srcId="{BF11084D-DE0B-E144-B5B5-1D7F5EEC8A30}" destId="{1EC4666F-BBEF-1046-98AF-353CE0932273}" srcOrd="1" destOrd="0" presId="urn:microsoft.com/office/officeart/2005/8/layout/venn1"/>
    <dgm:cxn modelId="{15A3FE27-02EE-2048-8071-3E37428493D6}" type="presParOf" srcId="{51C31652-FF68-384A-BE23-50F6C7CBCA5A}" destId="{0CCDCC4B-98FE-7E41-A304-F16826E68599}" srcOrd="0" destOrd="0" presId="urn:microsoft.com/office/officeart/2005/8/layout/venn1"/>
    <dgm:cxn modelId="{0E190CE7-7520-0941-A3A3-21B7270C5AAC}" type="presParOf" srcId="{51C31652-FF68-384A-BE23-50F6C7CBCA5A}" destId="{1EC4666F-BBEF-1046-98AF-353CE0932273}" srcOrd="1" destOrd="0" presId="urn:microsoft.com/office/officeart/2005/8/layout/venn1"/>
    <dgm:cxn modelId="{12E8E197-4F7A-8642-8C4A-CC657C051711}" type="presParOf" srcId="{51C31652-FF68-384A-BE23-50F6C7CBCA5A}" destId="{33E9FAE1-3BC2-BC44-A0C8-D4B6C3B668D7}" srcOrd="2" destOrd="0" presId="urn:microsoft.com/office/officeart/2005/8/layout/venn1"/>
    <dgm:cxn modelId="{BD7A7BC0-C04F-C447-A494-4B7E10D6D669}" type="presParOf" srcId="{51C31652-FF68-384A-BE23-50F6C7CBCA5A}" destId="{1C994DCE-DC4C-554A-AD8E-0BCC27165956}" srcOrd="3" destOrd="0" presId="urn:microsoft.com/office/officeart/2005/8/layout/venn1"/>
    <dgm:cxn modelId="{45219BA9-AA2F-D64C-B344-5F44BB7B1F32}" type="presParOf" srcId="{51C31652-FF68-384A-BE23-50F6C7CBCA5A}" destId="{023039DE-4593-B044-A133-4C668438292A}" srcOrd="4" destOrd="0" presId="urn:microsoft.com/office/officeart/2005/8/layout/venn1"/>
    <dgm:cxn modelId="{BC0D7609-311C-FC4C-B586-4D4ECB05D1D4}" type="presParOf" srcId="{51C31652-FF68-384A-BE23-50F6C7CBCA5A}" destId="{03B744BB-25EE-9647-899B-5D87E64ABD8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DCC4B-98FE-7E41-A304-F16826E68599}">
      <dsp:nvSpPr>
        <dsp:cNvPr id="0" name=""/>
        <dsp:cNvSpPr/>
      </dsp:nvSpPr>
      <dsp:spPr>
        <a:xfrm>
          <a:off x="2244512" y="70101"/>
          <a:ext cx="3364890" cy="3364890"/>
        </a:xfrm>
        <a:prstGeom prst="ellipse">
          <a:avLst/>
        </a:prstGeom>
        <a:solidFill>
          <a:srgbClr val="FF990A"/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50000"/>
                </a:schemeClr>
              </a:solidFill>
            </a:rPr>
            <a:t>P1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>
                  <a:lumMod val="50000"/>
                </a:schemeClr>
              </a:solidFill>
            </a:rPr>
            <a:t> Interfaces physique-biologie</a:t>
          </a:r>
          <a:endParaRPr lang="fr-FR" sz="24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2693164" y="658957"/>
        <a:ext cx="2467586" cy="1514200"/>
      </dsp:txXfrm>
    </dsp:sp>
    <dsp:sp modelId="{33E9FAE1-3BC2-BC44-A0C8-D4B6C3B668D7}">
      <dsp:nvSpPr>
        <dsp:cNvPr id="0" name=""/>
        <dsp:cNvSpPr/>
      </dsp:nvSpPr>
      <dsp:spPr>
        <a:xfrm>
          <a:off x="3458676" y="2173158"/>
          <a:ext cx="3364890" cy="3364890"/>
        </a:xfrm>
        <a:prstGeom prst="ellipse">
          <a:avLst/>
        </a:prstGeom>
        <a:solidFill>
          <a:srgbClr val="13FF39"/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1">
                  <a:lumMod val="50000"/>
                </a:schemeClr>
              </a:solidFill>
            </a:rPr>
            <a:t>P3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1">
                  <a:lumMod val="50000"/>
                </a:schemeClr>
              </a:solidFill>
            </a:rPr>
            <a:t> Systèmes d’assistance pour la santé et le bien-être</a:t>
          </a:r>
          <a:endParaRPr lang="fr-FR" sz="24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4487772" y="3042421"/>
        <a:ext cx="2018934" cy="1850689"/>
      </dsp:txXfrm>
    </dsp:sp>
    <dsp:sp modelId="{023039DE-4593-B044-A133-4C668438292A}">
      <dsp:nvSpPr>
        <dsp:cNvPr id="0" name=""/>
        <dsp:cNvSpPr/>
      </dsp:nvSpPr>
      <dsp:spPr>
        <a:xfrm>
          <a:off x="1030347" y="2173158"/>
          <a:ext cx="3364890" cy="3364890"/>
        </a:xfrm>
        <a:prstGeom prst="ellipse">
          <a:avLst/>
        </a:prstGeom>
        <a:solidFill>
          <a:schemeClr val="accent3"/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1">
                  <a:lumMod val="50000"/>
                </a:schemeClr>
              </a:solidFill>
            </a:rPr>
            <a:t>P2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1">
                  <a:lumMod val="50000"/>
                </a:schemeClr>
              </a:solidFill>
            </a:rPr>
            <a:t>Aide au diagnostic et à la décision</a:t>
          </a:r>
          <a:endParaRPr lang="fr-FR" sz="24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1347208" y="3042421"/>
        <a:ext cx="2018934" cy="1850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3F0B-A661-734C-84ED-143C86C7AF38}" type="datetimeFigureOut">
              <a:rPr lang="fr-FR" smtClean="0"/>
              <a:pPr/>
              <a:t>25/11/2016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553B2-860F-6B45-9290-FE0ECD5F770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551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AC20E-2E52-2A44-9E47-53B5BC23AF57}" type="datetimeFigureOut">
              <a:rPr lang="fr-FR" smtClean="0"/>
              <a:pPr/>
              <a:t>25/11/2016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A50D8-B620-234E-8CFD-8D6266E5C10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27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A50D8-B620-234E-8CFD-8D6266E5C109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36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Page de gar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élogramme 2"/>
          <p:cNvSpPr/>
          <p:nvPr userDrawn="1"/>
        </p:nvSpPr>
        <p:spPr>
          <a:xfrm>
            <a:off x="2861887" y="6067023"/>
            <a:ext cx="6292274" cy="787941"/>
          </a:xfrm>
          <a:custGeom>
            <a:avLst/>
            <a:gdLst>
              <a:gd name="connsiteX0" fmla="*/ 0 w 6719453"/>
              <a:gd name="connsiteY0" fmla="*/ 787941 h 787941"/>
              <a:gd name="connsiteX1" fmla="*/ 358891 w 6719453"/>
              <a:gd name="connsiteY1" fmla="*/ 0 h 787941"/>
              <a:gd name="connsiteX2" fmla="*/ 6719453 w 6719453"/>
              <a:gd name="connsiteY2" fmla="*/ 0 h 787941"/>
              <a:gd name="connsiteX3" fmla="*/ 6360562 w 6719453"/>
              <a:gd name="connsiteY3" fmla="*/ 787941 h 787941"/>
              <a:gd name="connsiteX4" fmla="*/ 0 w 6719453"/>
              <a:gd name="connsiteY4" fmla="*/ 787941 h 787941"/>
              <a:gd name="connsiteX0" fmla="*/ 0 w 6360562"/>
              <a:gd name="connsiteY0" fmla="*/ 787941 h 787941"/>
              <a:gd name="connsiteX1" fmla="*/ 358891 w 6360562"/>
              <a:gd name="connsiteY1" fmla="*/ 0 h 787941"/>
              <a:gd name="connsiteX2" fmla="*/ 6323213 w 6360562"/>
              <a:gd name="connsiteY2" fmla="*/ 0 h 787941"/>
              <a:gd name="connsiteX3" fmla="*/ 6360562 w 6360562"/>
              <a:gd name="connsiteY3" fmla="*/ 787941 h 787941"/>
              <a:gd name="connsiteX4" fmla="*/ 0 w 6360562"/>
              <a:gd name="connsiteY4" fmla="*/ 787941 h 787941"/>
              <a:gd name="connsiteX0" fmla="*/ 0 w 6323213"/>
              <a:gd name="connsiteY0" fmla="*/ 787941 h 787941"/>
              <a:gd name="connsiteX1" fmla="*/ 358891 w 6323213"/>
              <a:gd name="connsiteY1" fmla="*/ 0 h 787941"/>
              <a:gd name="connsiteX2" fmla="*/ 6323213 w 6323213"/>
              <a:gd name="connsiteY2" fmla="*/ 0 h 787941"/>
              <a:gd name="connsiteX3" fmla="*/ 6319922 w 6323213"/>
              <a:gd name="connsiteY3" fmla="*/ 787941 h 787941"/>
              <a:gd name="connsiteX4" fmla="*/ 0 w 6323213"/>
              <a:gd name="connsiteY4" fmla="*/ 787941 h 78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213" h="787941">
                <a:moveTo>
                  <a:pt x="0" y="787941"/>
                </a:moveTo>
                <a:lnTo>
                  <a:pt x="358891" y="0"/>
                </a:lnTo>
                <a:lnTo>
                  <a:pt x="6323213" y="0"/>
                </a:lnTo>
                <a:lnTo>
                  <a:pt x="6319922" y="787941"/>
                </a:lnTo>
                <a:lnTo>
                  <a:pt x="0" y="787941"/>
                </a:lnTo>
                <a:close/>
              </a:path>
            </a:pathLst>
          </a:custGeom>
          <a:solidFill>
            <a:srgbClr val="0A8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09947" y="2029547"/>
            <a:ext cx="8487688" cy="729817"/>
          </a:xfrm>
          <a:prstGeom prst="rect">
            <a:avLst/>
          </a:prstGeom>
        </p:spPr>
        <p:txBody>
          <a:bodyPr vert="horz" anchor="ctr"/>
          <a:lstStyle>
            <a:lvl1pPr>
              <a:lnSpc>
                <a:spcPct val="100000"/>
              </a:lnSpc>
              <a:defRPr lang="fr-FR" sz="5400" kern="1200" smtClean="0">
                <a:solidFill>
                  <a:srgbClr val="0A87CE"/>
                </a:solidFill>
                <a:latin typeface="Oswald Regular"/>
                <a:ea typeface="+mj-ea"/>
                <a:cs typeface="Oswald Regular"/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309947" y="2759364"/>
            <a:ext cx="8487687" cy="67209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Font typeface="Arial"/>
              <a:buNone/>
              <a:defRPr lang="fr-FR" sz="4000" kern="1200" dirty="0">
                <a:solidFill>
                  <a:srgbClr val="75C7FF"/>
                </a:solidFill>
                <a:latin typeface="Oswald Regular"/>
                <a:ea typeface="+mn-ea"/>
                <a:cs typeface="Oswald Regular"/>
              </a:defRPr>
            </a:lvl1pPr>
          </a:lstStyle>
          <a:p>
            <a:pPr lvl="0"/>
            <a:r>
              <a:rPr lang="fr-FR" dirty="0" smtClean="0"/>
              <a:t>SOUS-TITRE DE LA PRÉSENTATION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56127" y="3650809"/>
            <a:ext cx="8441507" cy="782924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 typeface="Arial"/>
              <a:buNone/>
              <a:defRPr lang="fr-FR" sz="16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Geneva"/>
              </a:defRPr>
            </a:lvl1pPr>
          </a:lstStyle>
          <a:p>
            <a:pPr lvl="0"/>
            <a:r>
              <a:rPr lang="fr-FR" dirty="0" smtClean="0"/>
              <a:t>Prénom Nom, titre</a:t>
            </a:r>
          </a:p>
          <a:p>
            <a:pPr lvl="0"/>
            <a:r>
              <a:rPr lang="fr-FR" dirty="0" smtClean="0"/>
              <a:t>Prénom Nom, titre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112293" y="6203168"/>
            <a:ext cx="27078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500" dirty="0" smtClean="0">
                <a:solidFill>
                  <a:srgbClr val="A3D9FF"/>
                </a:solidFill>
                <a:latin typeface="+mn-lt"/>
                <a:cs typeface="Geneva"/>
              </a:rPr>
              <a:t>Laboratoire de l’Intégration du Matériau au Système</a:t>
            </a:r>
            <a:endParaRPr lang="fr-FR" sz="1500" dirty="0">
              <a:solidFill>
                <a:srgbClr val="A3D9FF"/>
              </a:solidFill>
              <a:latin typeface="+mn-lt"/>
              <a:cs typeface="Geneva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1381760" y="16865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8" name="Image 7" descr="bandeaucourt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94" y="-8194"/>
            <a:ext cx="9152194" cy="11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r déf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9144000" cy="795322"/>
          </a:xfrm>
          <a:prstGeom prst="rect">
            <a:avLst/>
          </a:prstGeom>
          <a:solidFill>
            <a:schemeClr val="accent4">
              <a:lumMod val="2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 txBox="1">
            <a:spLocks/>
          </p:cNvSpPr>
          <p:nvPr userDrawn="1"/>
        </p:nvSpPr>
        <p:spPr>
          <a:xfrm>
            <a:off x="1554409" y="1288912"/>
            <a:ext cx="7379774" cy="46117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lvl="0" indent="0">
              <a:buSzPct val="60000"/>
              <a:buFont typeface="Arial"/>
              <a:buNone/>
            </a:pPr>
            <a:endParaRPr lang="fr-FR" dirty="0">
              <a:solidFill>
                <a:srgbClr val="6CBCEA"/>
              </a:solidFill>
            </a:endParaRPr>
          </a:p>
        </p:txBody>
      </p:sp>
      <p:sp>
        <p:nvSpPr>
          <p:cNvPr id="13" name="Sous-titre 2"/>
          <p:cNvSpPr txBox="1">
            <a:spLocks/>
          </p:cNvSpPr>
          <p:nvPr userDrawn="1"/>
        </p:nvSpPr>
        <p:spPr>
          <a:xfrm>
            <a:off x="2040380" y="6381249"/>
            <a:ext cx="1962325" cy="43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smtClean="0">
                <a:solidFill>
                  <a:srgbClr val="FFFFFF"/>
                </a:solidFill>
                <a:latin typeface="Geneva"/>
                <a:cs typeface="Geneva"/>
              </a:rPr>
              <a:t>13 mars 2014</a:t>
            </a:r>
            <a:endParaRPr lang="fr-FR" sz="1600" dirty="0">
              <a:solidFill>
                <a:srgbClr val="FFFFFF"/>
              </a:solidFill>
              <a:latin typeface="Geneva"/>
              <a:cs typeface="Geneva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2" y="6126719"/>
            <a:ext cx="1599376" cy="74282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456841" y="6498527"/>
            <a:ext cx="37144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41A0D7"/>
                </a:solidFill>
                <a:latin typeface="+mn-lt"/>
                <a:cs typeface="Geneva"/>
              </a:rPr>
              <a:t>Laboratoire de l’Intégration du Matériau au Système</a:t>
            </a:r>
            <a:endParaRPr lang="fr-FR" sz="1200" dirty="0">
              <a:solidFill>
                <a:srgbClr val="41A0D7"/>
              </a:solidFill>
              <a:latin typeface="+mn-lt"/>
              <a:cs typeface="Geneva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242" y="0"/>
            <a:ext cx="9142758" cy="795322"/>
          </a:xfrm>
          <a:prstGeom prst="rect">
            <a:avLst/>
          </a:prstGeom>
        </p:spPr>
        <p:txBody>
          <a:bodyPr vert="horz" anchor="ctr"/>
          <a:lstStyle>
            <a:lvl1pPr marL="108000">
              <a:lnSpc>
                <a:spcPct val="100000"/>
              </a:lnSpc>
              <a:defRPr lang="fr-FR" sz="2800" kern="1200" smtClean="0">
                <a:solidFill>
                  <a:srgbClr val="E6F1FF"/>
                </a:solidFill>
                <a:latin typeface="Oswald Regular"/>
                <a:ea typeface="+mj-ea"/>
                <a:cs typeface="Oswald Regular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1"/>
          </p:nvPr>
        </p:nvSpPr>
        <p:spPr>
          <a:xfrm>
            <a:off x="404092" y="1524000"/>
            <a:ext cx="8336910" cy="4491182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3"/>
              </a:buBlip>
              <a:defRPr sz="1600" b="0">
                <a:solidFill>
                  <a:srgbClr val="0A65AA"/>
                </a:solidFill>
                <a:latin typeface="+mn-lt"/>
              </a:defRPr>
            </a:lvl1pPr>
            <a:lvl2pPr marL="742950" indent="-285750">
              <a:buSzPct val="87000"/>
              <a:buFontTx/>
              <a:buBlip>
                <a:blip r:embed="rId4"/>
              </a:buBlip>
              <a:defRPr sz="1400" b="0">
                <a:solidFill>
                  <a:srgbClr val="1C7ABE"/>
                </a:solidFill>
                <a:latin typeface="+mn-lt"/>
              </a:defRPr>
            </a:lvl2pPr>
            <a:lvl3pPr marL="1143000" indent="-228600">
              <a:buSzPct val="80000"/>
              <a:buFontTx/>
              <a:buBlip>
                <a:blip r:embed="rId4"/>
              </a:buBlip>
              <a:defRPr sz="1200">
                <a:solidFill>
                  <a:srgbClr val="3A92D5"/>
                </a:solidFill>
                <a:latin typeface="+mn-lt"/>
              </a:defRPr>
            </a:lvl3pPr>
            <a:lvl4pPr marL="1600200" indent="-228600">
              <a:buSzPct val="80000"/>
              <a:buFontTx/>
              <a:buBlip>
                <a:blip r:embed="rId5"/>
              </a:buBlip>
              <a:defRPr sz="1100">
                <a:solidFill>
                  <a:srgbClr val="7297B6"/>
                </a:solidFill>
                <a:latin typeface="+mn-lt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22" name="Parallélogramme 4"/>
          <p:cNvSpPr/>
          <p:nvPr userDrawn="1"/>
        </p:nvSpPr>
        <p:spPr>
          <a:xfrm>
            <a:off x="8368399" y="6498526"/>
            <a:ext cx="786552" cy="356437"/>
          </a:xfrm>
          <a:custGeom>
            <a:avLst/>
            <a:gdLst>
              <a:gd name="connsiteX0" fmla="*/ 0 w 4077359"/>
              <a:gd name="connsiteY0" fmla="*/ 680282 h 680282"/>
              <a:gd name="connsiteX1" fmla="*/ 309855 w 4077359"/>
              <a:gd name="connsiteY1" fmla="*/ 0 h 680282"/>
              <a:gd name="connsiteX2" fmla="*/ 4077359 w 4077359"/>
              <a:gd name="connsiteY2" fmla="*/ 0 h 680282"/>
              <a:gd name="connsiteX3" fmla="*/ 3767504 w 4077359"/>
              <a:gd name="connsiteY3" fmla="*/ 680282 h 680282"/>
              <a:gd name="connsiteX4" fmla="*/ 0 w 4077359"/>
              <a:gd name="connsiteY4" fmla="*/ 680282 h 680282"/>
              <a:gd name="connsiteX0" fmla="*/ 0 w 3767504"/>
              <a:gd name="connsiteY0" fmla="*/ 680282 h 680282"/>
              <a:gd name="connsiteX1" fmla="*/ 309855 w 3767504"/>
              <a:gd name="connsiteY1" fmla="*/ 0 h 680282"/>
              <a:gd name="connsiteX2" fmla="*/ 3731919 w 3767504"/>
              <a:gd name="connsiteY2" fmla="*/ 0 h 680282"/>
              <a:gd name="connsiteX3" fmla="*/ 3767504 w 3767504"/>
              <a:gd name="connsiteY3" fmla="*/ 680282 h 680282"/>
              <a:gd name="connsiteX4" fmla="*/ 0 w 3767504"/>
              <a:gd name="connsiteY4" fmla="*/ 680282 h 680282"/>
              <a:gd name="connsiteX0" fmla="*/ 0 w 3731919"/>
              <a:gd name="connsiteY0" fmla="*/ 680282 h 680282"/>
              <a:gd name="connsiteX1" fmla="*/ 309855 w 3731919"/>
              <a:gd name="connsiteY1" fmla="*/ 0 h 680282"/>
              <a:gd name="connsiteX2" fmla="*/ 3731919 w 3731919"/>
              <a:gd name="connsiteY2" fmla="*/ 0 h 680282"/>
              <a:gd name="connsiteX3" fmla="*/ 3726864 w 3731919"/>
              <a:gd name="connsiteY3" fmla="*/ 680282 h 680282"/>
              <a:gd name="connsiteX4" fmla="*/ 0 w 3731919"/>
              <a:gd name="connsiteY4" fmla="*/ 680282 h 68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1919" h="680282">
                <a:moveTo>
                  <a:pt x="0" y="680282"/>
                </a:moveTo>
                <a:lnTo>
                  <a:pt x="309855" y="0"/>
                </a:lnTo>
                <a:lnTo>
                  <a:pt x="3731919" y="0"/>
                </a:lnTo>
                <a:lnTo>
                  <a:pt x="3726864" y="680282"/>
                </a:lnTo>
                <a:lnTo>
                  <a:pt x="0" y="680282"/>
                </a:lnTo>
                <a:close/>
              </a:path>
            </a:pathLst>
          </a:custGeom>
          <a:solidFill>
            <a:srgbClr val="0A8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allélogramme 8"/>
          <p:cNvSpPr/>
          <p:nvPr userDrawn="1"/>
        </p:nvSpPr>
        <p:spPr>
          <a:xfrm>
            <a:off x="-143" y="795321"/>
            <a:ext cx="8934326" cy="493590"/>
          </a:xfrm>
          <a:custGeom>
            <a:avLst/>
            <a:gdLst>
              <a:gd name="connsiteX0" fmla="*/ 0 w 7192818"/>
              <a:gd name="connsiteY0" fmla="*/ 531830 h 531830"/>
              <a:gd name="connsiteX1" fmla="*/ 242238 w 7192818"/>
              <a:gd name="connsiteY1" fmla="*/ 0 h 531830"/>
              <a:gd name="connsiteX2" fmla="*/ 7192818 w 7192818"/>
              <a:gd name="connsiteY2" fmla="*/ 0 h 531830"/>
              <a:gd name="connsiteX3" fmla="*/ 6950580 w 7192818"/>
              <a:gd name="connsiteY3" fmla="*/ 531830 h 531830"/>
              <a:gd name="connsiteX4" fmla="*/ 0 w 7192818"/>
              <a:gd name="connsiteY4" fmla="*/ 531830 h 531830"/>
              <a:gd name="connsiteX0" fmla="*/ 1602 w 6950580"/>
              <a:gd name="connsiteY0" fmla="*/ 531830 h 531830"/>
              <a:gd name="connsiteX1" fmla="*/ 0 w 6950580"/>
              <a:gd name="connsiteY1" fmla="*/ 0 h 531830"/>
              <a:gd name="connsiteX2" fmla="*/ 6950580 w 6950580"/>
              <a:gd name="connsiteY2" fmla="*/ 0 h 531830"/>
              <a:gd name="connsiteX3" fmla="*/ 6708342 w 6950580"/>
              <a:gd name="connsiteY3" fmla="*/ 531830 h 531830"/>
              <a:gd name="connsiteX4" fmla="*/ 1602 w 6950580"/>
              <a:gd name="connsiteY4" fmla="*/ 531830 h 531830"/>
              <a:gd name="connsiteX0" fmla="*/ 11762 w 6950580"/>
              <a:gd name="connsiteY0" fmla="*/ 531830 h 531830"/>
              <a:gd name="connsiteX1" fmla="*/ 0 w 6950580"/>
              <a:gd name="connsiteY1" fmla="*/ 0 h 531830"/>
              <a:gd name="connsiteX2" fmla="*/ 6950580 w 6950580"/>
              <a:gd name="connsiteY2" fmla="*/ 0 h 531830"/>
              <a:gd name="connsiteX3" fmla="*/ 6708342 w 6950580"/>
              <a:gd name="connsiteY3" fmla="*/ 531830 h 531830"/>
              <a:gd name="connsiteX4" fmla="*/ 11762 w 6950580"/>
              <a:gd name="connsiteY4" fmla="*/ 531830 h 531830"/>
              <a:gd name="connsiteX0" fmla="*/ 0 w 6938818"/>
              <a:gd name="connsiteY0" fmla="*/ 531830 h 531830"/>
              <a:gd name="connsiteX1" fmla="*/ 8558 w 6938818"/>
              <a:gd name="connsiteY1" fmla="*/ 10160 h 531830"/>
              <a:gd name="connsiteX2" fmla="*/ 6938818 w 6938818"/>
              <a:gd name="connsiteY2" fmla="*/ 0 h 531830"/>
              <a:gd name="connsiteX3" fmla="*/ 6696580 w 6938818"/>
              <a:gd name="connsiteY3" fmla="*/ 531830 h 531830"/>
              <a:gd name="connsiteX4" fmla="*/ 0 w 6938818"/>
              <a:gd name="connsiteY4" fmla="*/ 531830 h 531830"/>
              <a:gd name="connsiteX0" fmla="*/ 1602 w 6940420"/>
              <a:gd name="connsiteY0" fmla="*/ 531830 h 531830"/>
              <a:gd name="connsiteX1" fmla="*/ 0 w 6940420"/>
              <a:gd name="connsiteY1" fmla="*/ 0 h 531830"/>
              <a:gd name="connsiteX2" fmla="*/ 6940420 w 6940420"/>
              <a:gd name="connsiteY2" fmla="*/ 0 h 531830"/>
              <a:gd name="connsiteX3" fmla="*/ 6698182 w 6940420"/>
              <a:gd name="connsiteY3" fmla="*/ 531830 h 531830"/>
              <a:gd name="connsiteX4" fmla="*/ 1602 w 6940420"/>
              <a:gd name="connsiteY4" fmla="*/ 531830 h 53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0420" h="531830">
                <a:moveTo>
                  <a:pt x="1602" y="531830"/>
                </a:moveTo>
                <a:lnTo>
                  <a:pt x="0" y="0"/>
                </a:lnTo>
                <a:lnTo>
                  <a:pt x="6940420" y="0"/>
                </a:lnTo>
                <a:lnTo>
                  <a:pt x="6698182" y="531830"/>
                </a:lnTo>
                <a:lnTo>
                  <a:pt x="1602" y="531830"/>
                </a:lnTo>
                <a:close/>
              </a:path>
            </a:pathLst>
          </a:custGeom>
          <a:solidFill>
            <a:srgbClr val="A3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2" hasCustomPrompt="1"/>
          </p:nvPr>
        </p:nvSpPr>
        <p:spPr>
          <a:xfrm>
            <a:off x="7852" y="795338"/>
            <a:ext cx="6675438" cy="493712"/>
          </a:xfrm>
          <a:prstGeom prst="rect">
            <a:avLst/>
          </a:prstGeom>
        </p:spPr>
        <p:txBody>
          <a:bodyPr anchor="ctr"/>
          <a:lstStyle>
            <a:lvl1pPr marL="1440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/>
              <a:buNone/>
              <a:tabLst/>
              <a:defRPr lang="fr-FR" sz="2400" b="0" i="0" kern="1200" dirty="0" smtClean="0">
                <a:solidFill>
                  <a:srgbClr val="0A87CE"/>
                </a:solidFill>
                <a:latin typeface="Oswald Regular"/>
                <a:ea typeface="+mn-ea"/>
                <a:cs typeface="Oswald Regular"/>
              </a:defRPr>
            </a:lvl1pPr>
          </a:lstStyle>
          <a:p>
            <a:pPr marL="10800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/>
              <a:buNone/>
              <a:tabLst/>
              <a:defRPr/>
            </a:pPr>
            <a:r>
              <a:rPr lang="fr-FR" dirty="0" smtClean="0"/>
              <a:t>CLIQUEZ ET MODIFIEZ LE SOUS-TITRE</a:t>
            </a:r>
          </a:p>
        </p:txBody>
      </p:sp>
      <p:sp>
        <p:nvSpPr>
          <p:cNvPr id="25" name="ZoneTexte 24"/>
          <p:cNvSpPr txBox="1"/>
          <p:nvPr userDrawn="1"/>
        </p:nvSpPr>
        <p:spPr>
          <a:xfrm>
            <a:off x="8480562" y="6498767"/>
            <a:ext cx="66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04A63D9-AE1E-6E49-80D7-6F35B89B4748}" type="slidenum">
              <a:rPr lang="fr-FR" sz="1400" smtClean="0">
                <a:solidFill>
                  <a:srgbClr val="A3D9FF"/>
                </a:solidFill>
                <a:latin typeface="+mn-lt"/>
                <a:cs typeface="Geneva"/>
              </a:rPr>
              <a:pPr algn="ctr"/>
              <a:t>‹#›</a:t>
            </a:fld>
            <a:endParaRPr lang="fr-FR" sz="1400" b="1" dirty="0">
              <a:solidFill>
                <a:srgbClr val="A3D9FF"/>
              </a:solidFill>
              <a:latin typeface="+mn-lt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5927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lan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9144000" cy="795322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 txBox="1">
            <a:spLocks/>
          </p:cNvSpPr>
          <p:nvPr userDrawn="1"/>
        </p:nvSpPr>
        <p:spPr>
          <a:xfrm>
            <a:off x="1554409" y="1288912"/>
            <a:ext cx="7379774" cy="46117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lvl="0" indent="0">
              <a:buSzPct val="60000"/>
              <a:buFont typeface="Arial"/>
              <a:buNone/>
            </a:pPr>
            <a:endParaRPr lang="fr-FR" dirty="0">
              <a:solidFill>
                <a:srgbClr val="6CBCEA"/>
              </a:solidFill>
            </a:endParaRPr>
          </a:p>
        </p:txBody>
      </p:sp>
      <p:sp>
        <p:nvSpPr>
          <p:cNvPr id="13" name="Sous-titre 2"/>
          <p:cNvSpPr txBox="1">
            <a:spLocks/>
          </p:cNvSpPr>
          <p:nvPr userDrawn="1"/>
        </p:nvSpPr>
        <p:spPr>
          <a:xfrm>
            <a:off x="2040380" y="6381249"/>
            <a:ext cx="1962325" cy="43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smtClean="0">
                <a:solidFill>
                  <a:srgbClr val="FFFFFF"/>
                </a:solidFill>
                <a:latin typeface="Geneva"/>
                <a:cs typeface="Geneva"/>
              </a:rPr>
              <a:t>13 mars 2014</a:t>
            </a:r>
            <a:endParaRPr lang="fr-FR" sz="1600" dirty="0">
              <a:solidFill>
                <a:srgbClr val="FFFFFF"/>
              </a:solidFill>
              <a:latin typeface="Geneva"/>
              <a:cs typeface="Geneva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2" y="6126719"/>
            <a:ext cx="1599376" cy="742826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242" y="0"/>
            <a:ext cx="9142758" cy="795322"/>
          </a:xfrm>
          <a:prstGeom prst="rect">
            <a:avLst/>
          </a:prstGeom>
        </p:spPr>
        <p:txBody>
          <a:bodyPr vert="horz" anchor="ctr"/>
          <a:lstStyle>
            <a:lvl1pPr marL="108000">
              <a:lnSpc>
                <a:spcPct val="100000"/>
              </a:lnSpc>
              <a:defRPr lang="fr-FR" sz="2800" kern="1200" smtClean="0">
                <a:solidFill>
                  <a:srgbClr val="E6F1FF"/>
                </a:solidFill>
                <a:latin typeface="Oswald Regular"/>
                <a:ea typeface="+mj-ea"/>
                <a:cs typeface="Oswald Regular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1"/>
          </p:nvPr>
        </p:nvSpPr>
        <p:spPr>
          <a:xfrm>
            <a:off x="404092" y="1524000"/>
            <a:ext cx="8336910" cy="4491182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3"/>
              </a:buBlip>
              <a:defRPr sz="1600" b="0">
                <a:solidFill>
                  <a:srgbClr val="0A65AA"/>
                </a:solidFill>
                <a:latin typeface="+mn-lt"/>
              </a:defRPr>
            </a:lvl1pPr>
            <a:lvl2pPr marL="742950" indent="-285750">
              <a:buSzPct val="87000"/>
              <a:buFontTx/>
              <a:buBlip>
                <a:blip r:embed="rId4"/>
              </a:buBlip>
              <a:defRPr sz="1400" b="0">
                <a:solidFill>
                  <a:srgbClr val="1C7ABE"/>
                </a:solidFill>
                <a:latin typeface="+mn-lt"/>
              </a:defRPr>
            </a:lvl2pPr>
            <a:lvl3pPr marL="1143000" indent="-228600">
              <a:buSzPct val="80000"/>
              <a:buFontTx/>
              <a:buBlip>
                <a:blip r:embed="rId4"/>
              </a:buBlip>
              <a:defRPr sz="1200">
                <a:solidFill>
                  <a:srgbClr val="3A92D5"/>
                </a:solidFill>
                <a:latin typeface="+mn-lt"/>
              </a:defRPr>
            </a:lvl3pPr>
            <a:lvl4pPr marL="1600200" indent="-228600">
              <a:buSzPct val="80000"/>
              <a:buFontTx/>
              <a:buBlip>
                <a:blip r:embed="rId5"/>
              </a:buBlip>
              <a:defRPr sz="1100">
                <a:solidFill>
                  <a:srgbClr val="7297B6"/>
                </a:solidFill>
                <a:latin typeface="+mn-lt"/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22" name="Parallélogramme 4"/>
          <p:cNvSpPr/>
          <p:nvPr userDrawn="1"/>
        </p:nvSpPr>
        <p:spPr>
          <a:xfrm>
            <a:off x="5333676" y="6174682"/>
            <a:ext cx="3821275" cy="680282"/>
          </a:xfrm>
          <a:custGeom>
            <a:avLst/>
            <a:gdLst>
              <a:gd name="connsiteX0" fmla="*/ 0 w 4077359"/>
              <a:gd name="connsiteY0" fmla="*/ 680282 h 680282"/>
              <a:gd name="connsiteX1" fmla="*/ 309855 w 4077359"/>
              <a:gd name="connsiteY1" fmla="*/ 0 h 680282"/>
              <a:gd name="connsiteX2" fmla="*/ 4077359 w 4077359"/>
              <a:gd name="connsiteY2" fmla="*/ 0 h 680282"/>
              <a:gd name="connsiteX3" fmla="*/ 3767504 w 4077359"/>
              <a:gd name="connsiteY3" fmla="*/ 680282 h 680282"/>
              <a:gd name="connsiteX4" fmla="*/ 0 w 4077359"/>
              <a:gd name="connsiteY4" fmla="*/ 680282 h 680282"/>
              <a:gd name="connsiteX0" fmla="*/ 0 w 3767504"/>
              <a:gd name="connsiteY0" fmla="*/ 680282 h 680282"/>
              <a:gd name="connsiteX1" fmla="*/ 309855 w 3767504"/>
              <a:gd name="connsiteY1" fmla="*/ 0 h 680282"/>
              <a:gd name="connsiteX2" fmla="*/ 3731919 w 3767504"/>
              <a:gd name="connsiteY2" fmla="*/ 0 h 680282"/>
              <a:gd name="connsiteX3" fmla="*/ 3767504 w 3767504"/>
              <a:gd name="connsiteY3" fmla="*/ 680282 h 680282"/>
              <a:gd name="connsiteX4" fmla="*/ 0 w 3767504"/>
              <a:gd name="connsiteY4" fmla="*/ 680282 h 680282"/>
              <a:gd name="connsiteX0" fmla="*/ 0 w 3731919"/>
              <a:gd name="connsiteY0" fmla="*/ 680282 h 680282"/>
              <a:gd name="connsiteX1" fmla="*/ 309855 w 3731919"/>
              <a:gd name="connsiteY1" fmla="*/ 0 h 680282"/>
              <a:gd name="connsiteX2" fmla="*/ 3731919 w 3731919"/>
              <a:gd name="connsiteY2" fmla="*/ 0 h 680282"/>
              <a:gd name="connsiteX3" fmla="*/ 3726864 w 3731919"/>
              <a:gd name="connsiteY3" fmla="*/ 680282 h 680282"/>
              <a:gd name="connsiteX4" fmla="*/ 0 w 3731919"/>
              <a:gd name="connsiteY4" fmla="*/ 680282 h 68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1919" h="680282">
                <a:moveTo>
                  <a:pt x="0" y="680282"/>
                </a:moveTo>
                <a:lnTo>
                  <a:pt x="309855" y="0"/>
                </a:lnTo>
                <a:lnTo>
                  <a:pt x="3731919" y="0"/>
                </a:lnTo>
                <a:lnTo>
                  <a:pt x="3726864" y="680282"/>
                </a:lnTo>
                <a:lnTo>
                  <a:pt x="0" y="680282"/>
                </a:lnTo>
                <a:close/>
              </a:path>
            </a:pathLst>
          </a:custGeom>
          <a:solidFill>
            <a:srgbClr val="0A8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 userDrawn="1"/>
        </p:nvSpPr>
        <p:spPr>
          <a:xfrm>
            <a:off x="5609893" y="6417110"/>
            <a:ext cx="191590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dirty="0">
                <a:solidFill>
                  <a:srgbClr val="A3D9FF"/>
                </a:solidFill>
                <a:latin typeface="Oswald Regular"/>
                <a:cs typeface="Oswald Regular"/>
                <a:sym typeface="Wingdings"/>
              </a:rPr>
              <a:t>  </a:t>
            </a:r>
            <a:r>
              <a:rPr lang="fr-FR" dirty="0">
                <a:solidFill>
                  <a:srgbClr val="A3D9FF"/>
                </a:solidFill>
                <a:latin typeface="Oswald Regular"/>
                <a:cs typeface="Oswald Regular"/>
              </a:rPr>
              <a:t>12 octobre 2014</a:t>
            </a:r>
          </a:p>
        </p:txBody>
      </p:sp>
      <p:sp>
        <p:nvSpPr>
          <p:cNvPr id="39" name="Parallélogramme 8"/>
          <p:cNvSpPr/>
          <p:nvPr userDrawn="1"/>
        </p:nvSpPr>
        <p:spPr>
          <a:xfrm>
            <a:off x="-10304" y="795321"/>
            <a:ext cx="9164463" cy="493590"/>
          </a:xfrm>
          <a:custGeom>
            <a:avLst/>
            <a:gdLst>
              <a:gd name="connsiteX0" fmla="*/ 0 w 7192818"/>
              <a:gd name="connsiteY0" fmla="*/ 531830 h 531830"/>
              <a:gd name="connsiteX1" fmla="*/ 242238 w 7192818"/>
              <a:gd name="connsiteY1" fmla="*/ 0 h 531830"/>
              <a:gd name="connsiteX2" fmla="*/ 7192818 w 7192818"/>
              <a:gd name="connsiteY2" fmla="*/ 0 h 531830"/>
              <a:gd name="connsiteX3" fmla="*/ 6950580 w 7192818"/>
              <a:gd name="connsiteY3" fmla="*/ 531830 h 531830"/>
              <a:gd name="connsiteX4" fmla="*/ 0 w 7192818"/>
              <a:gd name="connsiteY4" fmla="*/ 531830 h 531830"/>
              <a:gd name="connsiteX0" fmla="*/ 1602 w 6950580"/>
              <a:gd name="connsiteY0" fmla="*/ 531830 h 531830"/>
              <a:gd name="connsiteX1" fmla="*/ 0 w 6950580"/>
              <a:gd name="connsiteY1" fmla="*/ 0 h 531830"/>
              <a:gd name="connsiteX2" fmla="*/ 6950580 w 6950580"/>
              <a:gd name="connsiteY2" fmla="*/ 0 h 531830"/>
              <a:gd name="connsiteX3" fmla="*/ 6708342 w 6950580"/>
              <a:gd name="connsiteY3" fmla="*/ 531830 h 531830"/>
              <a:gd name="connsiteX4" fmla="*/ 1602 w 6950580"/>
              <a:gd name="connsiteY4" fmla="*/ 531830 h 531830"/>
              <a:gd name="connsiteX0" fmla="*/ 11762 w 6950580"/>
              <a:gd name="connsiteY0" fmla="*/ 531830 h 531830"/>
              <a:gd name="connsiteX1" fmla="*/ 0 w 6950580"/>
              <a:gd name="connsiteY1" fmla="*/ 0 h 531830"/>
              <a:gd name="connsiteX2" fmla="*/ 6950580 w 6950580"/>
              <a:gd name="connsiteY2" fmla="*/ 0 h 531830"/>
              <a:gd name="connsiteX3" fmla="*/ 6708342 w 6950580"/>
              <a:gd name="connsiteY3" fmla="*/ 531830 h 531830"/>
              <a:gd name="connsiteX4" fmla="*/ 11762 w 6950580"/>
              <a:gd name="connsiteY4" fmla="*/ 531830 h 531830"/>
              <a:gd name="connsiteX0" fmla="*/ 0 w 6938818"/>
              <a:gd name="connsiteY0" fmla="*/ 531830 h 531830"/>
              <a:gd name="connsiteX1" fmla="*/ 8558 w 6938818"/>
              <a:gd name="connsiteY1" fmla="*/ 10160 h 531830"/>
              <a:gd name="connsiteX2" fmla="*/ 6938818 w 6938818"/>
              <a:gd name="connsiteY2" fmla="*/ 0 h 531830"/>
              <a:gd name="connsiteX3" fmla="*/ 6696580 w 6938818"/>
              <a:gd name="connsiteY3" fmla="*/ 531830 h 531830"/>
              <a:gd name="connsiteX4" fmla="*/ 0 w 6938818"/>
              <a:gd name="connsiteY4" fmla="*/ 531830 h 531830"/>
              <a:gd name="connsiteX0" fmla="*/ 1602 w 6940420"/>
              <a:gd name="connsiteY0" fmla="*/ 531830 h 531830"/>
              <a:gd name="connsiteX1" fmla="*/ 0 w 6940420"/>
              <a:gd name="connsiteY1" fmla="*/ 0 h 531830"/>
              <a:gd name="connsiteX2" fmla="*/ 6940420 w 6940420"/>
              <a:gd name="connsiteY2" fmla="*/ 0 h 531830"/>
              <a:gd name="connsiteX3" fmla="*/ 6698182 w 6940420"/>
              <a:gd name="connsiteY3" fmla="*/ 531830 h 531830"/>
              <a:gd name="connsiteX4" fmla="*/ 1602 w 6940420"/>
              <a:gd name="connsiteY4" fmla="*/ 531830 h 531830"/>
              <a:gd name="connsiteX0" fmla="*/ 1602 w 6698182"/>
              <a:gd name="connsiteY0" fmla="*/ 531830 h 531830"/>
              <a:gd name="connsiteX1" fmla="*/ 0 w 6698182"/>
              <a:gd name="connsiteY1" fmla="*/ 0 h 531830"/>
              <a:gd name="connsiteX2" fmla="*/ 6666946 w 6698182"/>
              <a:gd name="connsiteY2" fmla="*/ 0 h 531830"/>
              <a:gd name="connsiteX3" fmla="*/ 6698182 w 6698182"/>
              <a:gd name="connsiteY3" fmla="*/ 531830 h 531830"/>
              <a:gd name="connsiteX4" fmla="*/ 1602 w 6698182"/>
              <a:gd name="connsiteY4" fmla="*/ 531830 h 531830"/>
              <a:gd name="connsiteX0" fmla="*/ 1602 w 6666946"/>
              <a:gd name="connsiteY0" fmla="*/ 531830 h 531830"/>
              <a:gd name="connsiteX1" fmla="*/ 0 w 6666946"/>
              <a:gd name="connsiteY1" fmla="*/ 0 h 531830"/>
              <a:gd name="connsiteX2" fmla="*/ 6666946 w 6666946"/>
              <a:gd name="connsiteY2" fmla="*/ 0 h 531830"/>
              <a:gd name="connsiteX3" fmla="*/ 6661226 w 6666946"/>
              <a:gd name="connsiteY3" fmla="*/ 531830 h 531830"/>
              <a:gd name="connsiteX4" fmla="*/ 1602 w 6666946"/>
              <a:gd name="connsiteY4" fmla="*/ 531830 h 53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6946" h="531830">
                <a:moveTo>
                  <a:pt x="1602" y="531830"/>
                </a:moveTo>
                <a:lnTo>
                  <a:pt x="0" y="0"/>
                </a:lnTo>
                <a:lnTo>
                  <a:pt x="6666946" y="0"/>
                </a:lnTo>
                <a:cubicBezTo>
                  <a:pt x="6665039" y="177277"/>
                  <a:pt x="6663133" y="354553"/>
                  <a:pt x="6661226" y="531830"/>
                </a:cubicBezTo>
                <a:lnTo>
                  <a:pt x="1602" y="531830"/>
                </a:lnTo>
                <a:close/>
              </a:path>
            </a:pathLst>
          </a:custGeom>
          <a:solidFill>
            <a:srgbClr val="A3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2" hasCustomPrompt="1"/>
          </p:nvPr>
        </p:nvSpPr>
        <p:spPr>
          <a:xfrm>
            <a:off x="7852" y="795338"/>
            <a:ext cx="9136148" cy="493712"/>
          </a:xfrm>
          <a:prstGeom prst="rect">
            <a:avLst/>
          </a:prstGeom>
        </p:spPr>
        <p:txBody>
          <a:bodyPr anchor="ctr"/>
          <a:lstStyle>
            <a:lvl1pPr marL="1440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/>
              <a:buNone/>
              <a:tabLst/>
              <a:defRPr lang="fr-FR" sz="1800" b="0" i="0" kern="1200" dirty="0" smtClean="0">
                <a:solidFill>
                  <a:srgbClr val="0A87CE"/>
                </a:solidFill>
                <a:latin typeface="Oswald Regular"/>
                <a:ea typeface="+mn-ea"/>
                <a:cs typeface="Oswald Regular"/>
              </a:defRPr>
            </a:lvl1pPr>
          </a:lstStyle>
          <a:p>
            <a:pPr marL="10800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Arial"/>
              <a:buNone/>
              <a:tabLst/>
              <a:defRPr/>
            </a:pPr>
            <a:r>
              <a:rPr lang="fr-FR" dirty="0" smtClean="0"/>
              <a:t>CLIQUEZ ET MODIFIEZ LE SOUS-TITRE</a:t>
            </a:r>
          </a:p>
        </p:txBody>
      </p:sp>
      <p:sp>
        <p:nvSpPr>
          <p:cNvPr id="19" name="Ellipse 18"/>
          <p:cNvSpPr/>
          <p:nvPr userDrawn="1"/>
        </p:nvSpPr>
        <p:spPr>
          <a:xfrm>
            <a:off x="7700295" y="6372922"/>
            <a:ext cx="334215" cy="319881"/>
          </a:xfrm>
          <a:prstGeom prst="ellipse">
            <a:avLst/>
          </a:prstGeom>
          <a:solidFill>
            <a:srgbClr val="A3D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Ellipse 19"/>
          <p:cNvSpPr/>
          <p:nvPr userDrawn="1"/>
        </p:nvSpPr>
        <p:spPr>
          <a:xfrm>
            <a:off x="8700118" y="6372922"/>
            <a:ext cx="334215" cy="319881"/>
          </a:xfrm>
          <a:prstGeom prst="ellipse">
            <a:avLst/>
          </a:prstGeom>
          <a:solidFill>
            <a:srgbClr val="A3D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8727939" y="6369584"/>
            <a:ext cx="325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0A87CE"/>
                </a:solidFill>
                <a:latin typeface="Geneva"/>
                <a:cs typeface="Geneva"/>
              </a:rPr>
              <a:t>&gt;</a:t>
            </a:r>
            <a:endParaRPr lang="fr-FR" sz="1600" b="1" dirty="0">
              <a:solidFill>
                <a:srgbClr val="0A87CE"/>
              </a:solidFill>
              <a:latin typeface="Geneva"/>
              <a:cs typeface="Geneva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7699053" y="6369605"/>
            <a:ext cx="325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0A87CE"/>
                </a:solidFill>
                <a:latin typeface="Geneva"/>
                <a:cs typeface="Geneva"/>
              </a:rPr>
              <a:t>&lt;</a:t>
            </a:r>
            <a:endParaRPr lang="fr-FR" sz="1600" dirty="0">
              <a:solidFill>
                <a:srgbClr val="0A87CE"/>
              </a:solidFill>
              <a:latin typeface="Geneva"/>
              <a:cs typeface="Geneva"/>
            </a:endParaRPr>
          </a:p>
        </p:txBody>
      </p:sp>
      <p:sp>
        <p:nvSpPr>
          <p:cNvPr id="25" name="ZoneTexte 24"/>
          <p:cNvSpPr txBox="1"/>
          <p:nvPr userDrawn="1"/>
        </p:nvSpPr>
        <p:spPr>
          <a:xfrm>
            <a:off x="8036680" y="6380729"/>
            <a:ext cx="66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04A63D9-AE1E-6E49-80D7-6F35B89B4748}" type="slidenum">
              <a:rPr lang="fr-FR" sz="1400" smtClean="0">
                <a:solidFill>
                  <a:srgbClr val="A3D9FF"/>
                </a:solidFill>
                <a:latin typeface="+mn-lt"/>
                <a:cs typeface="Geneva"/>
              </a:rPr>
              <a:pPr algn="ctr"/>
              <a:t>‹#›</a:t>
            </a:fld>
            <a:r>
              <a:rPr lang="fr-FR" sz="1400" dirty="0" smtClean="0">
                <a:solidFill>
                  <a:srgbClr val="A3D9FF"/>
                </a:solidFill>
                <a:latin typeface="+mn-lt"/>
                <a:cs typeface="Geneva"/>
              </a:rPr>
              <a:t>/7</a:t>
            </a:r>
            <a:endParaRPr lang="fr-FR" sz="1400" b="1" dirty="0">
              <a:solidFill>
                <a:srgbClr val="A3D9FF"/>
              </a:solidFill>
              <a:latin typeface="+mn-lt"/>
              <a:cs typeface="Geneva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1456841" y="6498527"/>
            <a:ext cx="37144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41A0D7"/>
                </a:solidFill>
                <a:latin typeface="+mn-lt"/>
                <a:cs typeface="Geneva"/>
              </a:rPr>
              <a:t>Laboratoire de l’Intégration du Matériau au Système</a:t>
            </a:r>
            <a:endParaRPr lang="fr-FR" sz="1200" dirty="0">
              <a:solidFill>
                <a:srgbClr val="41A0D7"/>
              </a:solidFill>
              <a:latin typeface="+mn-lt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9428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9144000" cy="795322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 txBox="1">
            <a:spLocks/>
          </p:cNvSpPr>
          <p:nvPr userDrawn="1"/>
        </p:nvSpPr>
        <p:spPr>
          <a:xfrm>
            <a:off x="1554409" y="1288912"/>
            <a:ext cx="7379774" cy="46117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lvl="0" indent="0">
              <a:buSzPct val="60000"/>
              <a:buFont typeface="Arial"/>
              <a:buNone/>
            </a:pPr>
            <a:endParaRPr lang="fr-FR" dirty="0">
              <a:solidFill>
                <a:srgbClr val="6CBCEA"/>
              </a:solidFill>
            </a:endParaRPr>
          </a:p>
        </p:txBody>
      </p:sp>
      <p:sp>
        <p:nvSpPr>
          <p:cNvPr id="34" name="Sous-titre 2"/>
          <p:cNvSpPr txBox="1">
            <a:spLocks/>
          </p:cNvSpPr>
          <p:nvPr userDrawn="1"/>
        </p:nvSpPr>
        <p:spPr>
          <a:xfrm>
            <a:off x="2040380" y="6381249"/>
            <a:ext cx="1962325" cy="43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smtClean="0">
                <a:solidFill>
                  <a:srgbClr val="FFFFFF"/>
                </a:solidFill>
                <a:latin typeface="Geneva"/>
                <a:cs typeface="Geneva"/>
              </a:rPr>
              <a:t>13 mars 2014</a:t>
            </a:r>
            <a:endParaRPr lang="fr-FR" sz="1600" dirty="0">
              <a:solidFill>
                <a:srgbClr val="FFFFFF"/>
              </a:solidFill>
              <a:latin typeface="Geneva"/>
              <a:cs typeface="Geneva"/>
            </a:endParaRPr>
          </a:p>
        </p:txBody>
      </p:sp>
      <p:pic>
        <p:nvPicPr>
          <p:cNvPr id="35" name="Image 34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2" y="6126719"/>
            <a:ext cx="1599376" cy="742826"/>
          </a:xfrm>
          <a:prstGeom prst="rect">
            <a:avLst/>
          </a:prstGeom>
        </p:spPr>
      </p:pic>
      <p:sp>
        <p:nvSpPr>
          <p:cNvPr id="37" name="Parallélogramme 4"/>
          <p:cNvSpPr/>
          <p:nvPr userDrawn="1"/>
        </p:nvSpPr>
        <p:spPr>
          <a:xfrm>
            <a:off x="5333676" y="6174682"/>
            <a:ext cx="3821275" cy="680282"/>
          </a:xfrm>
          <a:custGeom>
            <a:avLst/>
            <a:gdLst>
              <a:gd name="connsiteX0" fmla="*/ 0 w 4077359"/>
              <a:gd name="connsiteY0" fmla="*/ 680282 h 680282"/>
              <a:gd name="connsiteX1" fmla="*/ 309855 w 4077359"/>
              <a:gd name="connsiteY1" fmla="*/ 0 h 680282"/>
              <a:gd name="connsiteX2" fmla="*/ 4077359 w 4077359"/>
              <a:gd name="connsiteY2" fmla="*/ 0 h 680282"/>
              <a:gd name="connsiteX3" fmla="*/ 3767504 w 4077359"/>
              <a:gd name="connsiteY3" fmla="*/ 680282 h 680282"/>
              <a:gd name="connsiteX4" fmla="*/ 0 w 4077359"/>
              <a:gd name="connsiteY4" fmla="*/ 680282 h 680282"/>
              <a:gd name="connsiteX0" fmla="*/ 0 w 3767504"/>
              <a:gd name="connsiteY0" fmla="*/ 680282 h 680282"/>
              <a:gd name="connsiteX1" fmla="*/ 309855 w 3767504"/>
              <a:gd name="connsiteY1" fmla="*/ 0 h 680282"/>
              <a:gd name="connsiteX2" fmla="*/ 3731919 w 3767504"/>
              <a:gd name="connsiteY2" fmla="*/ 0 h 680282"/>
              <a:gd name="connsiteX3" fmla="*/ 3767504 w 3767504"/>
              <a:gd name="connsiteY3" fmla="*/ 680282 h 680282"/>
              <a:gd name="connsiteX4" fmla="*/ 0 w 3767504"/>
              <a:gd name="connsiteY4" fmla="*/ 680282 h 680282"/>
              <a:gd name="connsiteX0" fmla="*/ 0 w 3731919"/>
              <a:gd name="connsiteY0" fmla="*/ 680282 h 680282"/>
              <a:gd name="connsiteX1" fmla="*/ 309855 w 3731919"/>
              <a:gd name="connsiteY1" fmla="*/ 0 h 680282"/>
              <a:gd name="connsiteX2" fmla="*/ 3731919 w 3731919"/>
              <a:gd name="connsiteY2" fmla="*/ 0 h 680282"/>
              <a:gd name="connsiteX3" fmla="*/ 3726864 w 3731919"/>
              <a:gd name="connsiteY3" fmla="*/ 680282 h 680282"/>
              <a:gd name="connsiteX4" fmla="*/ 0 w 3731919"/>
              <a:gd name="connsiteY4" fmla="*/ 680282 h 68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1919" h="680282">
                <a:moveTo>
                  <a:pt x="0" y="680282"/>
                </a:moveTo>
                <a:lnTo>
                  <a:pt x="309855" y="0"/>
                </a:lnTo>
                <a:lnTo>
                  <a:pt x="3731919" y="0"/>
                </a:lnTo>
                <a:lnTo>
                  <a:pt x="3726864" y="680282"/>
                </a:lnTo>
                <a:lnTo>
                  <a:pt x="0" y="680282"/>
                </a:lnTo>
                <a:close/>
              </a:path>
            </a:pathLst>
          </a:custGeom>
          <a:solidFill>
            <a:srgbClr val="0A8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 userDrawn="1"/>
        </p:nvSpPr>
        <p:spPr>
          <a:xfrm>
            <a:off x="5609893" y="6417110"/>
            <a:ext cx="191590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dirty="0">
                <a:solidFill>
                  <a:srgbClr val="A3D9FF"/>
                </a:solidFill>
                <a:latin typeface="Oswald Regular"/>
                <a:cs typeface="Oswald Regular"/>
                <a:sym typeface="Wingdings"/>
              </a:rPr>
              <a:t>  </a:t>
            </a:r>
            <a:r>
              <a:rPr lang="fr-FR" dirty="0">
                <a:solidFill>
                  <a:srgbClr val="A3D9FF"/>
                </a:solidFill>
                <a:latin typeface="Oswald Regular"/>
                <a:cs typeface="Oswald Regular"/>
              </a:rPr>
              <a:t>12 octobre 2014</a:t>
            </a:r>
          </a:p>
        </p:txBody>
      </p:sp>
      <p:sp>
        <p:nvSpPr>
          <p:cNvPr id="39" name="Ellipse 38"/>
          <p:cNvSpPr/>
          <p:nvPr userDrawn="1"/>
        </p:nvSpPr>
        <p:spPr>
          <a:xfrm>
            <a:off x="7700295" y="6372922"/>
            <a:ext cx="334215" cy="319881"/>
          </a:xfrm>
          <a:prstGeom prst="ellipse">
            <a:avLst/>
          </a:prstGeom>
          <a:solidFill>
            <a:srgbClr val="A3D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Ellipse 39"/>
          <p:cNvSpPr/>
          <p:nvPr userDrawn="1"/>
        </p:nvSpPr>
        <p:spPr>
          <a:xfrm>
            <a:off x="8700118" y="6372922"/>
            <a:ext cx="334215" cy="319881"/>
          </a:xfrm>
          <a:prstGeom prst="ellipse">
            <a:avLst/>
          </a:prstGeom>
          <a:solidFill>
            <a:srgbClr val="A3D9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" name="Rectangle 41"/>
          <p:cNvSpPr/>
          <p:nvPr userDrawn="1"/>
        </p:nvSpPr>
        <p:spPr>
          <a:xfrm>
            <a:off x="8727939" y="6369584"/>
            <a:ext cx="325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0A87CE"/>
                </a:solidFill>
                <a:latin typeface="Geneva"/>
                <a:cs typeface="Geneva"/>
              </a:rPr>
              <a:t>&gt;</a:t>
            </a:r>
            <a:endParaRPr lang="fr-FR" sz="1600" b="1" dirty="0">
              <a:solidFill>
                <a:srgbClr val="0A87CE"/>
              </a:solidFill>
              <a:latin typeface="Geneva"/>
              <a:cs typeface="Geneva"/>
            </a:endParaRPr>
          </a:p>
        </p:txBody>
      </p:sp>
      <p:sp>
        <p:nvSpPr>
          <p:cNvPr id="43" name="Rectangle 42"/>
          <p:cNvSpPr/>
          <p:nvPr userDrawn="1"/>
        </p:nvSpPr>
        <p:spPr>
          <a:xfrm>
            <a:off x="7699053" y="6369605"/>
            <a:ext cx="325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rgbClr val="0A87CE"/>
                </a:solidFill>
                <a:latin typeface="Geneva"/>
                <a:cs typeface="Geneva"/>
              </a:rPr>
              <a:t>&lt;</a:t>
            </a:r>
            <a:endParaRPr lang="fr-FR" sz="1600" dirty="0">
              <a:solidFill>
                <a:srgbClr val="0A87CE"/>
              </a:solidFill>
              <a:latin typeface="Geneva"/>
              <a:cs typeface="Geneva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49801" y="2651998"/>
            <a:ext cx="3674563" cy="1706641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3106119" y="4197056"/>
            <a:ext cx="2710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sz="2400" dirty="0" err="1" smtClean="0">
                <a:solidFill>
                  <a:srgbClr val="1C7ABE"/>
                </a:solidFill>
                <a:latin typeface="Oswald Regular"/>
                <a:cs typeface="Oswald Regular"/>
                <a:sym typeface="Wingdings"/>
              </a:rPr>
              <a:t>www.ims-bordeaux.fr</a:t>
            </a:r>
            <a:endParaRPr lang="fr-FR" sz="2400" dirty="0">
              <a:solidFill>
                <a:srgbClr val="1C7ABE"/>
              </a:solidFill>
              <a:latin typeface="Oswald Regular"/>
              <a:cs typeface="Oswald Regular"/>
            </a:endParaRPr>
          </a:p>
        </p:txBody>
      </p:sp>
      <p:sp>
        <p:nvSpPr>
          <p:cNvPr id="17" name="Titre 3"/>
          <p:cNvSpPr>
            <a:spLocks noGrp="1"/>
          </p:cNvSpPr>
          <p:nvPr>
            <p:ph type="title" hasCustomPrompt="1"/>
          </p:nvPr>
        </p:nvSpPr>
        <p:spPr>
          <a:xfrm>
            <a:off x="1242" y="0"/>
            <a:ext cx="9142758" cy="795322"/>
          </a:xfrm>
          <a:prstGeom prst="rect">
            <a:avLst/>
          </a:prstGeom>
        </p:spPr>
        <p:txBody>
          <a:bodyPr vert="horz" anchor="ctr"/>
          <a:lstStyle>
            <a:lvl1pPr marL="108000">
              <a:lnSpc>
                <a:spcPct val="100000"/>
              </a:lnSpc>
              <a:defRPr lang="fr-FR" sz="2800" kern="1200" smtClean="0">
                <a:solidFill>
                  <a:srgbClr val="E6F1FF"/>
                </a:solidFill>
                <a:latin typeface="Oswald Regular"/>
                <a:ea typeface="+mj-ea"/>
                <a:cs typeface="Oswald Regular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9" name="ZoneTexte 18"/>
          <p:cNvSpPr txBox="1"/>
          <p:nvPr userDrawn="1"/>
        </p:nvSpPr>
        <p:spPr>
          <a:xfrm>
            <a:off x="8036680" y="6380729"/>
            <a:ext cx="66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04A63D9-AE1E-6E49-80D7-6F35B89B4748}" type="slidenum">
              <a:rPr lang="fr-FR" sz="1400" smtClean="0">
                <a:solidFill>
                  <a:srgbClr val="A3D9FF"/>
                </a:solidFill>
                <a:latin typeface="+mn-lt"/>
                <a:cs typeface="Geneva"/>
              </a:rPr>
              <a:pPr algn="ctr"/>
              <a:t>‹#›</a:t>
            </a:fld>
            <a:r>
              <a:rPr lang="fr-FR" sz="1400" dirty="0" smtClean="0">
                <a:solidFill>
                  <a:srgbClr val="A3D9FF"/>
                </a:solidFill>
                <a:latin typeface="+mn-lt"/>
                <a:cs typeface="Geneva"/>
              </a:rPr>
              <a:t>/7</a:t>
            </a:r>
            <a:endParaRPr lang="fr-FR" sz="1400" b="1" dirty="0">
              <a:solidFill>
                <a:srgbClr val="A3D9FF"/>
              </a:solidFill>
              <a:latin typeface="+mn-lt"/>
              <a:cs typeface="Geneva"/>
            </a:endParaRPr>
          </a:p>
        </p:txBody>
      </p:sp>
      <p:sp>
        <p:nvSpPr>
          <p:cNvPr id="20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569952" y="1288912"/>
            <a:ext cx="6013727" cy="638067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4"/>
              </a:buBlip>
              <a:defRPr sz="1600" b="0">
                <a:solidFill>
                  <a:srgbClr val="0A65AA"/>
                </a:solidFill>
                <a:latin typeface="+mn-lt"/>
              </a:defRPr>
            </a:lvl1pPr>
            <a:lvl2pPr marL="742950" indent="-285750">
              <a:buSzPct val="87000"/>
              <a:buFontTx/>
              <a:buBlip>
                <a:blip r:embed="rId5"/>
              </a:buBlip>
              <a:defRPr sz="1400" b="0">
                <a:solidFill>
                  <a:srgbClr val="1C7ABE"/>
                </a:solidFill>
                <a:latin typeface="+mn-lt"/>
              </a:defRPr>
            </a:lvl2pPr>
            <a:lvl3pPr marL="1143000" indent="-228600">
              <a:buSzPct val="80000"/>
              <a:buFontTx/>
              <a:buBlip>
                <a:blip r:embed="rId5"/>
              </a:buBlip>
              <a:defRPr sz="1200">
                <a:solidFill>
                  <a:srgbClr val="3A92D5"/>
                </a:solidFill>
                <a:latin typeface="+mn-lt"/>
              </a:defRPr>
            </a:lvl3pPr>
            <a:lvl4pPr marL="1600200" indent="-228600">
              <a:buSzPct val="80000"/>
              <a:buFontTx/>
              <a:buBlip>
                <a:blip r:embed="rId6"/>
              </a:buBlip>
              <a:defRPr sz="1100">
                <a:solidFill>
                  <a:srgbClr val="7297B6"/>
                </a:solidFill>
                <a:latin typeface="+mn-lt"/>
              </a:defRPr>
            </a:lvl4pPr>
          </a:lstStyle>
          <a:p>
            <a:pPr lvl="0"/>
            <a:r>
              <a:rPr lang="fr-FR" dirty="0" smtClean="0"/>
              <a:t>Exemple de texte de conclusion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456841" y="6498527"/>
            <a:ext cx="37144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41A0D7"/>
                </a:solidFill>
                <a:latin typeface="+mn-lt"/>
                <a:cs typeface="Geneva"/>
              </a:rPr>
              <a:t>Laboratoire de l’Intégration du Matériau au Système</a:t>
            </a:r>
            <a:endParaRPr lang="fr-FR" sz="1200" dirty="0">
              <a:solidFill>
                <a:srgbClr val="41A0D7"/>
              </a:solidFill>
              <a:latin typeface="+mn-lt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77181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11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1" r:id="rId2"/>
    <p:sldLayoutId id="2147483923" r:id="rId3"/>
    <p:sldLayoutId id="2147483922" r:id="rId4"/>
  </p:sldLayoutIdLst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kern="1200" baseline="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70000"/>
        <a:buFontTx/>
        <a:buBlip>
          <a:blip r:embed="rId6"/>
        </a:buBlip>
        <a:tabLst/>
        <a:defRPr lang="fr-FR" sz="1800" b="0" kern="1200" noProof="0" dirty="0" smtClean="0">
          <a:solidFill>
            <a:srgbClr val="0A65AA"/>
          </a:solidFill>
          <a:latin typeface="+mn-lt"/>
          <a:ea typeface="+mn-ea"/>
          <a:cs typeface="Geneva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70000"/>
        <a:buFontTx/>
        <a:buBlip>
          <a:blip r:embed="rId7"/>
        </a:buBlip>
        <a:tabLst/>
        <a:defRPr sz="2800" kern="1200">
          <a:solidFill>
            <a:schemeClr val="tx1">
              <a:lumMod val="65000"/>
              <a:lumOff val="35000"/>
            </a:schemeClr>
          </a:solidFill>
          <a:latin typeface="Geneva"/>
          <a:ea typeface="+mn-ea"/>
          <a:cs typeface="Geneva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400" kern="1200">
          <a:solidFill>
            <a:schemeClr val="bg1">
              <a:lumMod val="50000"/>
            </a:schemeClr>
          </a:solidFill>
          <a:latin typeface="Geneva"/>
          <a:ea typeface="+mn-ea"/>
          <a:cs typeface="Geneva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tabLst/>
        <a:defRPr sz="2000" kern="1200">
          <a:solidFill>
            <a:schemeClr val="tx1"/>
          </a:solidFill>
          <a:latin typeface="Geneva"/>
          <a:ea typeface="+mn-ea"/>
          <a:cs typeface="Genev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neva"/>
          <a:ea typeface="+mn-ea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11" y="5500965"/>
            <a:ext cx="2921825" cy="135703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342194" y="5329029"/>
            <a:ext cx="1556336" cy="544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988709" y="5281696"/>
            <a:ext cx="913729" cy="6304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09947" y="1391921"/>
            <a:ext cx="8487688" cy="1367444"/>
          </a:xfrm>
        </p:spPr>
        <p:txBody>
          <a:bodyPr anchor="b"/>
          <a:lstStyle/>
          <a:p>
            <a:pPr algn="ctr">
              <a:lnSpc>
                <a:spcPct val="110000"/>
              </a:lnSpc>
            </a:pPr>
            <a:r>
              <a:rPr lang="fr-FR" sz="2800" dirty="0" smtClean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  <a:t>Grand Projet d’Unité </a:t>
            </a:r>
            <a:r>
              <a:rPr lang="fr-FR" dirty="0" smtClean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  <a:t/>
            </a:r>
            <a:br>
              <a:rPr lang="fr-FR" dirty="0" smtClean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</a:br>
            <a:r>
              <a:rPr lang="fr-FR" b="1" dirty="0" smtClean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  <a:t>SIS</a:t>
            </a:r>
            <a:endParaRPr lang="fr-FR" sz="4400" b="1" dirty="0">
              <a:solidFill>
                <a:schemeClr val="accent1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69882" y="2717082"/>
            <a:ext cx="8487687" cy="1081116"/>
          </a:xfrm>
        </p:spPr>
        <p:txBody>
          <a:bodyPr anchor="t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fr-FR" dirty="0" smtClean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  <a:t>Systèmes </a:t>
            </a:r>
            <a:r>
              <a:rPr lang="fr-FR" dirty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  <a:t>Innovants pour la </a:t>
            </a:r>
            <a:r>
              <a:rPr lang="fr-FR" dirty="0" smtClean="0">
                <a:solidFill>
                  <a:schemeClr val="accent1"/>
                </a:solidFill>
                <a:latin typeface="Franklin Gothic Book" charset="0"/>
                <a:ea typeface="Franklin Gothic Book" charset="0"/>
                <a:cs typeface="Franklin Gothic Book" charset="0"/>
                <a:sym typeface="Wingdings"/>
              </a:rPr>
              <a:t>Santé</a:t>
            </a:r>
            <a:endParaRPr lang="fr-FR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160674" y="5301844"/>
            <a:ext cx="593788" cy="593788"/>
          </a:xfrm>
          <a:prstGeom prst="rect">
            <a:avLst/>
          </a:prstGeom>
        </p:spPr>
      </p:pic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356128" y="3650809"/>
            <a:ext cx="8441507" cy="782924"/>
          </a:xfrm>
        </p:spPr>
        <p:txBody>
          <a:bodyPr/>
          <a:lstStyle/>
          <a:p>
            <a:pPr algn="ctr"/>
            <a:r>
              <a:rPr lang="fr-FR" sz="2200" b="1" dirty="0" smtClean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Véronique Lespinet-Najib &amp; Isabelle </a:t>
            </a:r>
            <a:r>
              <a:rPr lang="fr-FR" sz="2200" b="1" dirty="0" err="1" smtClean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Lagroye</a:t>
            </a:r>
            <a:endParaRPr lang="fr-FR" sz="2200" b="1" dirty="0">
              <a:solidFill>
                <a:srgbClr val="FF000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7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sous-projets complémentaires</a:t>
            </a:r>
            <a:endParaRPr lang="fr-FR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643917975"/>
              </p:ext>
            </p:extLst>
          </p:nvPr>
        </p:nvGraphicFramePr>
        <p:xfrm>
          <a:off x="815473" y="795323"/>
          <a:ext cx="7853914" cy="560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656016" y="818784"/>
            <a:ext cx="2353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>
                <a:solidFill>
                  <a:srgbClr val="272727"/>
                </a:solidFill>
              </a:rPr>
              <a:t>Yann </a:t>
            </a:r>
            <a:r>
              <a:rPr lang="fr-FR" sz="2000" b="1" i="1" dirty="0" err="1" smtClean="0">
                <a:solidFill>
                  <a:srgbClr val="272727"/>
                </a:solidFill>
              </a:rPr>
              <a:t>Percherancier</a:t>
            </a:r>
            <a:endParaRPr lang="fr-FR" sz="2000" b="1" i="1" dirty="0">
              <a:solidFill>
                <a:srgbClr val="272727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86256" y="2823225"/>
            <a:ext cx="1871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>
                <a:solidFill>
                  <a:srgbClr val="272727"/>
                </a:solidFill>
              </a:rPr>
              <a:t>Bruno Vallespir</a:t>
            </a:r>
            <a:endParaRPr lang="fr-FR" sz="2000" b="1" i="1" dirty="0">
              <a:solidFill>
                <a:srgbClr val="272727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9555" y="3326999"/>
            <a:ext cx="197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>
                <a:solidFill>
                  <a:srgbClr val="272727"/>
                </a:solidFill>
              </a:rPr>
              <a:t>Patrick </a:t>
            </a:r>
            <a:r>
              <a:rPr lang="fr-FR" sz="2000" b="1" i="1" dirty="0" err="1" smtClean="0">
                <a:solidFill>
                  <a:srgbClr val="272727"/>
                </a:solidFill>
              </a:rPr>
              <a:t>Mounaix</a:t>
            </a:r>
            <a:endParaRPr lang="fr-FR" sz="2000" b="1" i="1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8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5000"/>
    </mc:Choice>
    <mc:Fallback>
      <p:transition xmlns:p14="http://schemas.microsoft.com/office/powerpoint/2010/main" advClick="0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2443" y="178608"/>
            <a:ext cx="2671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Actions en 2016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2209" y="1043093"/>
            <a:ext cx="8110355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3 séminaires</a:t>
            </a:r>
          </a:p>
          <a:p>
            <a:pPr marL="457200" indent="-457200">
              <a:buFont typeface="Wingdings" charset="2"/>
              <a:buChar char="Ø"/>
            </a:pP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fr-FR" sz="2800" dirty="0">
                <a:solidFill>
                  <a:schemeClr val="tx1">
                    <a:lumMod val="50000"/>
                  </a:schemeClr>
                </a:solidFill>
              </a:rPr>
              <a:t>Cartographie des projets </a:t>
            </a: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SIS</a:t>
            </a:r>
          </a:p>
          <a:p>
            <a:pPr marL="457200" indent="-457200">
              <a:buFont typeface="Wingdings" charset="2"/>
              <a:buChar char="Ø"/>
            </a:pP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2 stages</a:t>
            </a:r>
          </a:p>
          <a:p>
            <a:endParaRPr lang="fr-FR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1 stage (Paul) – (3 mois)</a:t>
            </a:r>
          </a:p>
          <a:p>
            <a:pPr lvl="2"/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enquête sur les outils</a:t>
            </a:r>
          </a:p>
          <a:p>
            <a:pPr lvl="1"/>
            <a:endParaRPr lang="fr-FR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1 stage (Ousmane) – jusqu’à fin décembre</a:t>
            </a:r>
          </a:p>
          <a:p>
            <a:pPr lvl="1"/>
            <a:r>
              <a:rPr lang="fr-FR" sz="2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fr-FR" sz="2800" dirty="0" smtClean="0">
                <a:solidFill>
                  <a:schemeClr val="tx1">
                    <a:lumMod val="50000"/>
                  </a:schemeClr>
                </a:solidFill>
              </a:rPr>
              <a:t>outil de communication + RSE</a:t>
            </a: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charset="2"/>
              <a:buChar char="Ø"/>
            </a:pPr>
            <a:endParaRPr lang="fr-FR" sz="28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charset="2"/>
              <a:buChar char="Ø"/>
            </a:pP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6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6142" y="178608"/>
            <a:ext cx="4908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Actions en 2016 - 3 séminaires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6142" y="1246915"/>
            <a:ext cx="864398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charset="2"/>
              <a:buChar char="Ø"/>
            </a:pPr>
            <a:r>
              <a:rPr lang="fr-FR" sz="2400" dirty="0" smtClean="0">
                <a:solidFill>
                  <a:srgbClr val="0000FF"/>
                </a:solidFill>
              </a:rPr>
              <a:t>Séminaire 1</a:t>
            </a:r>
          </a:p>
          <a:p>
            <a:pPr lvl="1" algn="just"/>
            <a:r>
              <a:rPr lang="fr-FR" sz="2400" b="1" dirty="0" smtClean="0"/>
              <a:t>Yann PERCHERANCIER</a:t>
            </a:r>
            <a:r>
              <a:rPr lang="fr-FR" sz="2400" dirty="0" smtClean="0"/>
              <a:t> </a:t>
            </a:r>
            <a:r>
              <a:rPr lang="fr-FR" sz="2400" dirty="0"/>
              <a:t>(groupe Bioélectronique) </a:t>
            </a:r>
            <a:endParaRPr lang="fr-FR" sz="2400" dirty="0" smtClean="0"/>
          </a:p>
          <a:p>
            <a:pPr lvl="1" algn="just"/>
            <a:r>
              <a:rPr lang="fr-FR" sz="2000" i="1" dirty="0" smtClean="0">
                <a:solidFill>
                  <a:schemeClr val="tx1">
                    <a:lumMod val="50000"/>
                  </a:schemeClr>
                </a:solidFill>
              </a:rPr>
              <a:t>« </a:t>
            </a:r>
            <a:r>
              <a:rPr lang="fr-FR" sz="2000" b="1" i="1" dirty="0" smtClean="0"/>
              <a:t>Méthodes </a:t>
            </a:r>
            <a:r>
              <a:rPr lang="fr-FR" sz="2000" b="1" i="1" dirty="0"/>
              <a:t>innovantes pour l'analyse en temps réel </a:t>
            </a:r>
            <a:r>
              <a:rPr lang="fr-FR" sz="2000" b="1" i="1" dirty="0" smtClean="0"/>
              <a:t>des </a:t>
            </a:r>
            <a:r>
              <a:rPr lang="fr-FR" sz="2000" b="1" i="1" dirty="0"/>
              <a:t>effets cellulaires et moléculaires des champs </a:t>
            </a:r>
            <a:r>
              <a:rPr lang="fr-FR" sz="2000" b="1" i="1" dirty="0" smtClean="0"/>
              <a:t>électromagnétiques</a:t>
            </a:r>
            <a:r>
              <a:rPr lang="fr-FR" sz="2000" b="1" i="1" dirty="0"/>
              <a:t> </a:t>
            </a:r>
            <a:r>
              <a:rPr lang="fr-FR" sz="2000" b="1" i="1" dirty="0" smtClean="0"/>
              <a:t>»</a:t>
            </a:r>
            <a:endParaRPr lang="fr-FR" sz="2000" i="1" dirty="0"/>
          </a:p>
          <a:p>
            <a:pPr marL="457200" indent="-457200">
              <a:buFont typeface="Wingdings" charset="2"/>
              <a:buChar char="Ø"/>
            </a:pPr>
            <a:endParaRPr lang="fr-FR" sz="16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 algn="just">
              <a:buFont typeface="Wingdings" charset="2"/>
              <a:buChar char="Ø"/>
            </a:pPr>
            <a:r>
              <a:rPr lang="fr-FR" sz="2400" dirty="0" smtClean="0">
                <a:solidFill>
                  <a:srgbClr val="0000FF"/>
                </a:solidFill>
              </a:rPr>
              <a:t>Séminaire 2</a:t>
            </a:r>
          </a:p>
          <a:p>
            <a:pPr lvl="1" algn="just"/>
            <a:r>
              <a:rPr lang="fr-FR" sz="2400" b="1" dirty="0" smtClean="0"/>
              <a:t>Jean</a:t>
            </a:r>
            <a:r>
              <a:rPr lang="fr-FR" sz="2400" b="1" dirty="0"/>
              <a:t>-Paul </a:t>
            </a:r>
            <a:r>
              <a:rPr lang="fr-FR" sz="2400" b="1" dirty="0" smtClean="0"/>
              <a:t>GUILLET</a:t>
            </a:r>
            <a:r>
              <a:rPr lang="fr-FR" sz="2400" dirty="0"/>
              <a:t> </a:t>
            </a:r>
            <a:r>
              <a:rPr lang="fr-FR" sz="2400" dirty="0" smtClean="0"/>
              <a:t>(groupe Nano)</a:t>
            </a:r>
          </a:p>
          <a:p>
            <a:pPr lvl="1" algn="just"/>
            <a:r>
              <a:rPr lang="fr-FR" sz="2000" i="1" dirty="0" smtClean="0"/>
              <a:t>« </a:t>
            </a:r>
            <a:r>
              <a:rPr lang="fr-FR" sz="2000" b="1" i="1" dirty="0" err="1" smtClean="0"/>
              <a:t>Terasense</a:t>
            </a:r>
            <a:r>
              <a:rPr lang="fr-FR" sz="2000" i="1" dirty="0" smtClean="0"/>
              <a:t> : </a:t>
            </a:r>
            <a:r>
              <a:rPr lang="fr-FR" sz="2000" b="1" i="1" dirty="0" smtClean="0"/>
              <a:t>Application </a:t>
            </a:r>
            <a:r>
              <a:rPr lang="fr-FR" sz="2000" b="1" i="1" dirty="0"/>
              <a:t>des rayonnement </a:t>
            </a:r>
            <a:r>
              <a:rPr lang="fr-FR" sz="2000" b="1" i="1" dirty="0" err="1"/>
              <a:t>terahertz</a:t>
            </a:r>
            <a:r>
              <a:rPr lang="fr-FR" sz="2000" b="1" i="1" dirty="0"/>
              <a:t> pour l’analyse de tissus </a:t>
            </a:r>
            <a:r>
              <a:rPr lang="fr-FR" sz="2000" b="1" i="1" dirty="0" smtClean="0"/>
              <a:t>cancéreux.</a:t>
            </a:r>
            <a:r>
              <a:rPr lang="fr-FR" sz="2000" i="1" dirty="0"/>
              <a:t> </a:t>
            </a:r>
            <a:r>
              <a:rPr lang="fr-FR" sz="2000" b="1" i="1" dirty="0" smtClean="0"/>
              <a:t>De </a:t>
            </a:r>
            <a:r>
              <a:rPr lang="fr-FR" sz="2000" b="1" i="1" dirty="0"/>
              <a:t>l’approche quasi-optique impulsionnelle à des capteurs </a:t>
            </a:r>
            <a:r>
              <a:rPr lang="fr-FR" sz="2000" b="1" i="1" dirty="0" smtClean="0"/>
              <a:t>intégrés</a:t>
            </a:r>
            <a:r>
              <a:rPr lang="fr-FR" sz="2400" b="1" dirty="0" smtClean="0"/>
              <a:t> »</a:t>
            </a:r>
          </a:p>
          <a:p>
            <a:pPr marL="457200" indent="-457200" algn="just">
              <a:buFont typeface="Wingdings" charset="2"/>
              <a:buChar char="Ø"/>
            </a:pPr>
            <a:endParaRPr lang="fr-FR" sz="1600" b="1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 algn="just">
              <a:buFont typeface="Wingdings" charset="2"/>
              <a:buChar char="Ø"/>
            </a:pPr>
            <a:r>
              <a:rPr lang="fr-FR" sz="2400" b="1" dirty="0" smtClean="0">
                <a:solidFill>
                  <a:srgbClr val="0000FF"/>
                </a:solidFill>
              </a:rPr>
              <a:t>Séminaire 3</a:t>
            </a:r>
          </a:p>
          <a:p>
            <a:pPr lvl="1" algn="just"/>
            <a:r>
              <a:rPr lang="fr-FR" sz="2400" b="1" dirty="0" smtClean="0"/>
              <a:t>Véronique LESPINET-NAJIB (groupe </a:t>
            </a:r>
            <a:r>
              <a:rPr lang="fr-FR" sz="2400" b="1" dirty="0" err="1" smtClean="0"/>
              <a:t>Cognitique</a:t>
            </a:r>
            <a:r>
              <a:rPr lang="fr-FR" sz="2400" b="1" dirty="0" smtClean="0"/>
              <a:t>) </a:t>
            </a:r>
          </a:p>
          <a:p>
            <a:pPr lvl="1" algn="just"/>
            <a:r>
              <a:rPr lang="fr-FR" sz="2000" b="1" i="1" dirty="0" smtClean="0"/>
              <a:t>« HUMO (</a:t>
            </a:r>
            <a:r>
              <a:rPr lang="fr-FR" sz="2000" b="1" i="1" dirty="0" err="1" smtClean="0"/>
              <a:t>Human</a:t>
            </a:r>
            <a:r>
              <a:rPr lang="fr-FR" sz="2000" b="1" i="1" dirty="0" smtClean="0"/>
              <a:t> Monitoring) : Approche interdisciplinaire de l’évaluation de l’état cognitif de l’utilisateur »</a:t>
            </a:r>
            <a:endParaRPr lang="fr-FR" sz="2000" i="1" dirty="0" smtClean="0"/>
          </a:p>
          <a:p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  <a:p>
            <a:pPr marL="457200" indent="-457200">
              <a:buFont typeface="Wingdings" charset="2"/>
              <a:buChar char="Ø"/>
            </a:pPr>
            <a:endParaRPr lang="fr-FR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6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0267" y="178608"/>
            <a:ext cx="6741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Actions en 2016 – cartographie des projets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3" name="Image 2" descr="Capture d’écran 2016-11-24 à 22.54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58" y="1074583"/>
            <a:ext cx="6583879" cy="560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2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0267" y="178608"/>
            <a:ext cx="6741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Actions en 2016 – cartographie des projets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" name="Image 1" descr="Capture d’écran 2016-11-24 à 23.00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18" y="2773560"/>
            <a:ext cx="2863129" cy="1423384"/>
          </a:xfrm>
          <a:prstGeom prst="rect">
            <a:avLst/>
          </a:prstGeom>
          <a:solidFill>
            <a:srgbClr val="3366FF"/>
          </a:solidFill>
          <a:ln>
            <a:solidFill>
              <a:schemeClr val="tx2"/>
            </a:solidFill>
          </a:ln>
        </p:spPr>
      </p:pic>
      <p:pic>
        <p:nvPicPr>
          <p:cNvPr id="6" name="Image 5" descr="Capture d’écran 2016-11-24 à 22.59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629" y="813145"/>
            <a:ext cx="5187918" cy="5973966"/>
          </a:xfrm>
          <a:prstGeom prst="rect">
            <a:avLst/>
          </a:prstGeom>
          <a:ln>
            <a:solidFill>
              <a:srgbClr val="1F497D"/>
            </a:solidFill>
          </a:ln>
        </p:spPr>
      </p:pic>
    </p:spTree>
    <p:extLst>
      <p:ext uri="{BB962C8B-B14F-4D97-AF65-F5344CB8AC3E}">
        <p14:creationId xmlns:p14="http://schemas.microsoft.com/office/powerpoint/2010/main" val="162155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15000">
        <p:cut/>
      </p:transition>
    </mc:Choice>
    <mc:Fallback>
      <p:transition xmlns:p14="http://schemas.microsoft.com/office/powerpoint/2010/main" advClick="0" advTm="15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9347" y="150694"/>
            <a:ext cx="7330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Actions en 2016 – cartographie des projets SIS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2" name="Image 1" descr="Capture d’écran 2016-11-24 à 23.00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18" y="2773560"/>
            <a:ext cx="2863129" cy="1423384"/>
          </a:xfrm>
          <a:prstGeom prst="rect">
            <a:avLst/>
          </a:prstGeom>
          <a:solidFill>
            <a:srgbClr val="3366FF"/>
          </a:solidFill>
          <a:ln>
            <a:solidFill>
              <a:schemeClr val="tx2"/>
            </a:solidFill>
          </a:ln>
        </p:spPr>
      </p:pic>
      <p:pic>
        <p:nvPicPr>
          <p:cNvPr id="4" name="Image 3" descr="Capture d’écran 2016-11-24 à 23.00.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35" y="824111"/>
            <a:ext cx="5010723" cy="5903044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3168481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2017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255464" y="1388900"/>
            <a:ext cx="8743286" cy="4491182"/>
          </a:xfrm>
        </p:spPr>
        <p:txBody>
          <a:bodyPr/>
          <a:lstStyle/>
          <a:p>
            <a:r>
              <a:rPr lang="fr-FR" sz="2800" dirty="0" smtClean="0"/>
              <a:t>Cycle de séminaires (1 séminaire par groupe)</a:t>
            </a:r>
          </a:p>
          <a:p>
            <a:endParaRPr lang="fr-FR" sz="2800" dirty="0"/>
          </a:p>
          <a:p>
            <a:r>
              <a:rPr lang="fr-FR" sz="2800" dirty="0" smtClean="0"/>
              <a:t>Café GPU – vendredi de 9h à 10h</a:t>
            </a:r>
          </a:p>
          <a:p>
            <a:pPr lvl="1"/>
            <a:r>
              <a:rPr lang="fr-FR" sz="2800" dirty="0" smtClean="0"/>
              <a:t>27 janvier 2017 - Concours de poster (3 prix)</a:t>
            </a:r>
            <a:endParaRPr lang="fr-FR" sz="2800" dirty="0"/>
          </a:p>
          <a:p>
            <a:pPr lvl="1"/>
            <a:r>
              <a:rPr lang="fr-FR" sz="2800" dirty="0" smtClean="0"/>
              <a:t>31 mars 2017 - Concours de logo (1 prix)</a:t>
            </a:r>
          </a:p>
          <a:p>
            <a:pPr lvl="1"/>
            <a:endParaRPr lang="fr-FR" sz="2800" dirty="0"/>
          </a:p>
          <a:p>
            <a:r>
              <a:rPr lang="fr-FR" sz="3000" dirty="0" smtClean="0"/>
              <a:t>Mise à jour des projets et de la cartographie (liens entre les équipes et/ou groupes)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2018745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xmlns:p14="http://schemas.microsoft.com/office/powerpoint/2010/main" advClick="0" advTm="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Thème IMS">
      <a:dk1>
        <a:srgbClr val="4E4E4E"/>
      </a:dk1>
      <a:lt1>
        <a:sysClr val="window" lastClr="FFFFFF"/>
      </a:lt1>
      <a:dk2>
        <a:srgbClr val="1F497D"/>
      </a:dk2>
      <a:lt2>
        <a:srgbClr val="FFFFFF"/>
      </a:lt2>
      <a:accent1>
        <a:srgbClr val="0A87CE"/>
      </a:accent1>
      <a:accent2>
        <a:srgbClr val="2B9BE8"/>
      </a:accent2>
      <a:accent3>
        <a:srgbClr val="8BC5F5"/>
      </a:accent3>
      <a:accent4>
        <a:srgbClr val="A0D4FA"/>
      </a:accent4>
      <a:accent5>
        <a:srgbClr val="C7E4FD"/>
      </a:accent5>
      <a:accent6>
        <a:srgbClr val="D7EEFF"/>
      </a:accent6>
      <a:hlink>
        <a:srgbClr val="DFF1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19058</TotalTime>
  <Words>184</Words>
  <Application>Microsoft Macintosh PowerPoint</Application>
  <PresentationFormat>Présentation à l'écran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Conception personnalisée</vt:lpstr>
      <vt:lpstr>Grand Projet d’Unité  SIS</vt:lpstr>
      <vt:lpstr>3 sous-projets complémentaires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Actions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Camille Chauvelin</dc:creator>
  <cp:lastModifiedBy>véronique lespinet-najib</cp:lastModifiedBy>
  <cp:revision>888</cp:revision>
  <cp:lastPrinted>2014-03-24T10:53:23Z</cp:lastPrinted>
  <dcterms:created xsi:type="dcterms:W3CDTF">2013-03-24T17:40:08Z</dcterms:created>
  <dcterms:modified xsi:type="dcterms:W3CDTF">2016-11-25T08:20:15Z</dcterms:modified>
</cp:coreProperties>
</file>